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>
        <p:scale>
          <a:sx n="90" d="100"/>
          <a:sy n="90" d="100"/>
        </p:scale>
        <p:origin x="-13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7D843B62-E34E-467C-883C-B733A28B2A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13CD8-BB08-4AF8-A827-428F59983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ib-guide.ru/photos/ds/6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КОНУС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447800" y="4572000"/>
            <a:ext cx="5791200" cy="1295400"/>
          </a:xfrm>
          <a:prstGeom prst="parallelogram">
            <a:avLst>
              <a:gd name="adj" fmla="val 1117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α</a:t>
            </a:r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43000" y="1752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Проведем прямую ОР </a:t>
            </a:r>
            <a:r>
              <a:rPr lang="ru-RU" sz="2800">
                <a:sym typeface="Symbol" pitchFamily="18" charset="2"/>
              </a:rPr>
              <a:t></a:t>
            </a:r>
            <a:r>
              <a:rPr lang="ru-RU" sz="2800">
                <a:cs typeface="Times New Roman" pitchFamily="18" charset="0"/>
              </a:rPr>
              <a:t> </a:t>
            </a:r>
            <a:r>
              <a:rPr lang="ru-RU" sz="3200" b="1">
                <a:cs typeface="Times New Roman" pitchFamily="18" charset="0"/>
              </a:rPr>
              <a:t>α</a:t>
            </a:r>
            <a:r>
              <a:rPr lang="ru-RU" sz="3200" b="1"/>
              <a:t> </a:t>
            </a:r>
            <a:r>
              <a:rPr lang="ru-RU"/>
              <a:t>.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3124200" y="4876800"/>
            <a:ext cx="2209800" cy="5334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191000" y="5181600"/>
            <a:ext cx="762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4138613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338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495800" y="48768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4191000" y="3276600"/>
            <a:ext cx="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114800" y="2819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23" grpId="0" animBg="1"/>
      <p:bldP spid="133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КОНУС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447800" y="4572000"/>
            <a:ext cx="5791200" cy="1295400"/>
          </a:xfrm>
          <a:prstGeom prst="parallelogram">
            <a:avLst>
              <a:gd name="adj" fmla="val 1117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α</a:t>
            </a:r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3000" y="17526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Соединим каждую точку окружности О (</a:t>
            </a:r>
            <a:r>
              <a:rPr lang="en-US" sz="2800"/>
              <a:t>r</a:t>
            </a:r>
            <a:r>
              <a:rPr lang="ru-RU" sz="2800"/>
              <a:t>) с точкой Р.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124200" y="4876800"/>
            <a:ext cx="2209800" cy="5334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191000" y="5181600"/>
            <a:ext cx="762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138613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7338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495800" y="48768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4191000" y="3276600"/>
            <a:ext cx="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114800" y="2819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191000" y="3276600"/>
            <a:ext cx="1143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191000" y="3276600"/>
            <a:ext cx="9906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191000" y="3276600"/>
            <a:ext cx="7620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191000" y="3276600"/>
            <a:ext cx="5334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191000" y="3276600"/>
            <a:ext cx="3048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191000" y="3276600"/>
            <a:ext cx="762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3962400" y="3276600"/>
            <a:ext cx="2286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3733800" y="3276600"/>
            <a:ext cx="4572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3505200" y="3276600"/>
            <a:ext cx="6858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3276600" y="3276600"/>
            <a:ext cx="9144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3124200" y="3276600"/>
            <a:ext cx="10668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КОНУС</a:t>
            </a:r>
          </a:p>
        </p:txBody>
      </p:sp>
      <p:sp>
        <p:nvSpPr>
          <p:cNvPr id="15389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486650" cy="4191000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ru-RU" sz="2400" b="1">
                <a:solidFill>
                  <a:srgbClr val="0A6A9A"/>
                </a:solidFill>
              </a:rPr>
              <a:t>КРУГОВОЙ КОНУС</a:t>
            </a:r>
            <a:r>
              <a:rPr lang="ru-RU" sz="2000"/>
              <a:t> – </a:t>
            </a:r>
            <a:r>
              <a:rPr lang="ru-RU" sz="1800"/>
              <a:t>ТЕЛО, ОГРАНИЧЕННОЕ КОНИЧЕСКОЙ ПОВЕРХНОСТЬЮ И КРУГОМ</a:t>
            </a:r>
            <a:r>
              <a:rPr lang="ru-RU" sz="200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447800" y="4572000"/>
            <a:ext cx="5791200" cy="1295400"/>
          </a:xfrm>
          <a:prstGeom prst="parallelogram">
            <a:avLst>
              <a:gd name="adj" fmla="val 1117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α</a:t>
            </a:r>
            <a:endParaRPr lang="ru-RU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3124200" y="4876800"/>
            <a:ext cx="2209800" cy="5334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191000" y="5181600"/>
            <a:ext cx="762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4138613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338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48768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4191000" y="3276600"/>
            <a:ext cx="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114800" y="2819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211638" y="3284538"/>
            <a:ext cx="1143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191000" y="3276600"/>
            <a:ext cx="9906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4191000" y="3276600"/>
            <a:ext cx="7620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4191000" y="3276600"/>
            <a:ext cx="5334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4191000" y="3276600"/>
            <a:ext cx="3048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4191000" y="3276600"/>
            <a:ext cx="762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3962400" y="3276600"/>
            <a:ext cx="2286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3733800" y="3276600"/>
            <a:ext cx="4572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3505200" y="3276600"/>
            <a:ext cx="6858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3276600" y="3276600"/>
            <a:ext cx="9144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3132138" y="3284538"/>
            <a:ext cx="10668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15390" name="Picture 30" descr="Cone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3141663"/>
            <a:ext cx="2312987" cy="2284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7162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cs typeface="Arial" charset="0"/>
              </a:rPr>
              <a:t>    </a:t>
            </a:r>
            <a:r>
              <a:rPr lang="ru-RU" dirty="0" smtClean="0">
                <a:cs typeface="Arial" charset="0"/>
              </a:rPr>
              <a:t>АВС</a:t>
            </a:r>
            <a:r>
              <a:rPr lang="ru-RU" sz="2800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= 90⁰,  </a:t>
            </a:r>
            <a:r>
              <a:rPr lang="en-US" dirty="0" smtClean="0">
                <a:cs typeface="Arial" charset="0"/>
              </a:rPr>
              <a:t>   =</a:t>
            </a:r>
            <a:r>
              <a:rPr lang="ru-RU" dirty="0" smtClean="0">
                <a:cs typeface="Arial" charset="0"/>
              </a:rPr>
              <a:t>           </a:t>
            </a:r>
            <a:r>
              <a:rPr lang="ru-RU" sz="2800" dirty="0" smtClean="0">
                <a:cs typeface="Arial" charset="0"/>
              </a:rPr>
              <a:t>,</a:t>
            </a:r>
          </a:p>
          <a:p>
            <a:pPr eaLnBrk="1" hangingPunct="1"/>
            <a:endParaRPr lang="ru-RU" sz="2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cs typeface="Arial" charset="0"/>
              </a:rPr>
              <a:t>    </a:t>
            </a:r>
            <a:r>
              <a:rPr lang="ru-RU" sz="3600" i="1" dirty="0" smtClean="0">
                <a:cs typeface="Arial" charset="0"/>
              </a:rPr>
              <a:t>Найти: </a:t>
            </a:r>
            <a:r>
              <a:rPr lang="en-US" sz="3600" i="1" dirty="0" smtClean="0">
                <a:cs typeface="Arial" charset="0"/>
              </a:rPr>
              <a:t>R, h .</a:t>
            </a:r>
            <a:endParaRPr lang="ru-RU" sz="3600" i="1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2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cs typeface="Arial" charset="0"/>
            </a:endParaRPr>
          </a:p>
          <a:p>
            <a:pPr eaLnBrk="1" hangingPunct="1"/>
            <a:endParaRPr lang="en-US" sz="2800" dirty="0" smtClean="0">
              <a:cs typeface="Arial" charset="0"/>
            </a:endParaRPr>
          </a:p>
          <a:p>
            <a:pPr eaLnBrk="1" hangingPunct="1"/>
            <a:endParaRPr lang="en-US" sz="2800" dirty="0" smtClean="0">
              <a:cs typeface="Arial" charset="0"/>
            </a:endParaRPr>
          </a:p>
        </p:txBody>
      </p:sp>
      <p:sp>
        <p:nvSpPr>
          <p:cNvPr id="1031" name="Oval 4"/>
          <p:cNvSpPr>
            <a:spLocks noChangeArrowheads="1"/>
          </p:cNvSpPr>
          <p:nvPr/>
        </p:nvSpPr>
        <p:spPr bwMode="auto">
          <a:xfrm>
            <a:off x="990600" y="4800600"/>
            <a:ext cx="2438400" cy="10668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>
            <a:off x="990600" y="53340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 flipH="1">
            <a:off x="990600" y="2590800"/>
            <a:ext cx="1143000" cy="2743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2133600" y="2590800"/>
            <a:ext cx="1295400" cy="2743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2133600" y="25908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1828800" y="4953000"/>
            <a:ext cx="3460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</a:t>
            </a:r>
          </a:p>
          <a:p>
            <a:endParaRPr lang="ru-RU"/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1981200" y="2286000"/>
            <a:ext cx="32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</a:t>
            </a:r>
          </a:p>
        </p:txBody>
      </p:sp>
      <p:sp>
        <p:nvSpPr>
          <p:cNvPr id="1038" name="Text Box 11"/>
          <p:cNvSpPr txBox="1">
            <a:spLocks noChangeArrowheads="1"/>
          </p:cNvSpPr>
          <p:nvPr/>
        </p:nvSpPr>
        <p:spPr bwMode="auto">
          <a:xfrm>
            <a:off x="609600" y="5181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</a:t>
            </a: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>
            <a:off x="25146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040" name="AutoShape 13"/>
          <p:cNvCxnSpPr>
            <a:cxnSpLocks noChangeShapeType="1"/>
            <a:stCxn id="1033" idx="1"/>
            <a:endCxn id="1034" idx="1"/>
          </p:cNvCxnSpPr>
          <p:nvPr/>
        </p:nvCxnSpPr>
        <p:spPr bwMode="auto">
          <a:xfrm rot="16200000" flipH="1">
            <a:off x="2209006" y="4129882"/>
            <a:ext cx="1587" cy="2438400"/>
          </a:xfrm>
          <a:prstGeom prst="curvedConnector3">
            <a:avLst>
              <a:gd name="adj1" fmla="val 33600014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1041" name="AutoShape 14"/>
          <p:cNvCxnSpPr>
            <a:cxnSpLocks noChangeShapeType="1"/>
            <a:stCxn id="1033" idx="1"/>
            <a:endCxn id="1034" idx="1"/>
          </p:cNvCxnSpPr>
          <p:nvPr/>
        </p:nvCxnSpPr>
        <p:spPr bwMode="auto">
          <a:xfrm rot="16200000" flipH="1">
            <a:off x="2209006" y="4129882"/>
            <a:ext cx="1587" cy="2438400"/>
          </a:xfrm>
          <a:prstGeom prst="curvedConnector3">
            <a:avLst>
              <a:gd name="adj1" fmla="val -36800014"/>
            </a:avLst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</p:cxnSp>
      <p:sp>
        <p:nvSpPr>
          <p:cNvPr id="1042" name="Text Box 15"/>
          <p:cNvSpPr txBox="1">
            <a:spLocks noChangeArrowheads="1"/>
          </p:cNvSpPr>
          <p:nvPr/>
        </p:nvSpPr>
        <p:spPr bwMode="auto">
          <a:xfrm>
            <a:off x="3489325" y="5141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</a:t>
            </a:r>
          </a:p>
        </p:txBody>
      </p:sp>
      <p:sp>
        <p:nvSpPr>
          <p:cNvPr id="1043" name="Text Box 16"/>
          <p:cNvSpPr txBox="1">
            <a:spLocks noChangeArrowheads="1"/>
          </p:cNvSpPr>
          <p:nvPr/>
        </p:nvSpPr>
        <p:spPr bwMode="auto">
          <a:xfrm>
            <a:off x="1857375" y="385762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044" name="Text Box 17"/>
          <p:cNvSpPr txBox="1">
            <a:spLocks noChangeArrowheads="1"/>
          </p:cNvSpPr>
          <p:nvPr/>
        </p:nvSpPr>
        <p:spPr bwMode="auto">
          <a:xfrm>
            <a:off x="2438400" y="5334000"/>
            <a:ext cx="29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</a:t>
            </a:r>
            <a:endParaRPr lang="ru-RU" b="1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786563" y="1428750"/>
          <a:ext cx="439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3" imgW="114120" imgH="177480" progId="Equation.3">
                  <p:embed/>
                </p:oleObj>
              </mc:Choice>
              <mc:Fallback>
                <p:oleObj name="Формула" r:id="rId3" imgW="11412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428750"/>
                        <a:ext cx="4397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1981200" y="2895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2133600" y="2895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58063" y="1500188"/>
          <a:ext cx="7953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5" imgW="304536" imgH="215713" progId="Equation.3">
                  <p:embed/>
                </p:oleObj>
              </mc:Choice>
              <mc:Fallback>
                <p:oleObj name="Формула" r:id="rId5" imgW="304536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63" y="1500188"/>
                        <a:ext cx="7953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2786063" y="3500438"/>
          <a:ext cx="596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7" imgW="304560" imgH="215640" progId="Equation.3">
                  <p:embed/>
                </p:oleObj>
              </mc:Choice>
              <mc:Fallback>
                <p:oleObj name="Формула" r:id="rId7" imgW="3045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500438"/>
                        <a:ext cx="596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4500563" y="1643063"/>
          <a:ext cx="565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9" imgW="164957" imgH="152268" progId="Equation.3">
                  <p:embed/>
                </p:oleObj>
              </mc:Choice>
              <mc:Fallback>
                <p:oleObj name="Формула" r:id="rId9" imgW="164957" imgH="15226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43063"/>
                        <a:ext cx="5651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24001"/>
            <a:ext cx="4038600" cy="25479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  </a:t>
            </a:r>
            <a:r>
              <a:rPr lang="ru-RU" dirty="0" smtClean="0">
                <a:cs typeface="Arial" charset="0"/>
              </a:rPr>
              <a:t>АВС = 120 </a:t>
            </a:r>
            <a:r>
              <a:rPr lang="en-US" dirty="0" smtClean="0">
                <a:cs typeface="Arial" charset="0"/>
              </a:rPr>
              <a:t>º</a:t>
            </a:r>
            <a:r>
              <a:rPr lang="ru-RU" dirty="0" smtClean="0">
                <a:cs typeface="Arial" charset="0"/>
              </a:rPr>
              <a:t>, </a:t>
            </a:r>
            <a:r>
              <a:rPr lang="en-US" dirty="0" smtClean="0">
                <a:cs typeface="Arial" charset="0"/>
              </a:rPr>
              <a:t>   =</a:t>
            </a:r>
            <a:r>
              <a:rPr lang="ru-RU" dirty="0" smtClean="0">
                <a:cs typeface="Arial" charset="0"/>
              </a:rPr>
              <a:t>6,</a:t>
            </a:r>
          </a:p>
          <a:p>
            <a:pPr eaLnBrk="1" hangingPunct="1">
              <a:buFontTx/>
              <a:buNone/>
            </a:pPr>
            <a:endParaRPr lang="ru-RU" sz="2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28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3600" b="1" i="1" dirty="0" smtClean="0"/>
              <a:t>Найти</a:t>
            </a:r>
            <a:r>
              <a:rPr lang="en-US" sz="3600" b="1" i="1" dirty="0" smtClean="0"/>
              <a:t>: d, h.</a:t>
            </a:r>
            <a:endParaRPr lang="ru-RU" sz="3600" b="1" i="1" dirty="0" smtClean="0"/>
          </a:p>
        </p:txBody>
      </p:sp>
      <p:sp>
        <p:nvSpPr>
          <p:cNvPr id="2054" name="Oval 4"/>
          <p:cNvSpPr>
            <a:spLocks noChangeArrowheads="1"/>
          </p:cNvSpPr>
          <p:nvPr/>
        </p:nvSpPr>
        <p:spPr bwMode="auto">
          <a:xfrm>
            <a:off x="990600" y="4800600"/>
            <a:ext cx="2438400" cy="10668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990600" y="53340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 flipH="1">
            <a:off x="990600" y="2590800"/>
            <a:ext cx="1143000" cy="2743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>
            <a:off x="2133600" y="2590800"/>
            <a:ext cx="1295400" cy="2743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" name="Line 8"/>
          <p:cNvSpPr>
            <a:spLocks noChangeShapeType="1"/>
          </p:cNvSpPr>
          <p:nvPr/>
        </p:nvSpPr>
        <p:spPr bwMode="auto">
          <a:xfrm>
            <a:off x="2133600" y="25908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1828800" y="4953000"/>
            <a:ext cx="3460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</a:t>
            </a:r>
          </a:p>
          <a:p>
            <a:endParaRPr lang="ru-RU"/>
          </a:p>
        </p:txBody>
      </p:sp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1981200" y="2286000"/>
            <a:ext cx="32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</a:t>
            </a:r>
          </a:p>
        </p:txBody>
      </p:sp>
      <p:sp>
        <p:nvSpPr>
          <p:cNvPr id="2061" name="Text Box 11"/>
          <p:cNvSpPr txBox="1">
            <a:spLocks noChangeArrowheads="1"/>
          </p:cNvSpPr>
          <p:nvPr/>
        </p:nvSpPr>
        <p:spPr bwMode="auto">
          <a:xfrm>
            <a:off x="609600" y="5181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2062" name="Line 12"/>
          <p:cNvSpPr>
            <a:spLocks noChangeShapeType="1"/>
          </p:cNvSpPr>
          <p:nvPr/>
        </p:nvSpPr>
        <p:spPr bwMode="auto">
          <a:xfrm>
            <a:off x="25146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2063" name="AutoShape 13"/>
          <p:cNvCxnSpPr>
            <a:cxnSpLocks noChangeShapeType="1"/>
            <a:stCxn id="2056" idx="1"/>
            <a:endCxn id="2057" idx="1"/>
          </p:cNvCxnSpPr>
          <p:nvPr/>
        </p:nvCxnSpPr>
        <p:spPr bwMode="auto">
          <a:xfrm rot="16200000" flipH="1">
            <a:off x="2209006" y="4129882"/>
            <a:ext cx="1587" cy="2438400"/>
          </a:xfrm>
          <a:prstGeom prst="curvedConnector3">
            <a:avLst>
              <a:gd name="adj1" fmla="val 33600014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064" name="AutoShape 14"/>
          <p:cNvCxnSpPr>
            <a:cxnSpLocks noChangeShapeType="1"/>
            <a:stCxn id="2056" idx="1"/>
            <a:endCxn id="2057" idx="1"/>
          </p:cNvCxnSpPr>
          <p:nvPr/>
        </p:nvCxnSpPr>
        <p:spPr bwMode="auto">
          <a:xfrm rot="16200000" flipH="1">
            <a:off x="2209006" y="4129882"/>
            <a:ext cx="1587" cy="2438400"/>
          </a:xfrm>
          <a:prstGeom prst="curvedConnector3">
            <a:avLst>
              <a:gd name="adj1" fmla="val -36800014"/>
            </a:avLst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</p:cxnSp>
      <p:sp>
        <p:nvSpPr>
          <p:cNvPr id="2065" name="Text Box 15"/>
          <p:cNvSpPr txBox="1">
            <a:spLocks noChangeArrowheads="1"/>
          </p:cNvSpPr>
          <p:nvPr/>
        </p:nvSpPr>
        <p:spPr bwMode="auto">
          <a:xfrm>
            <a:off x="3489325" y="5141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</a:t>
            </a:r>
          </a:p>
        </p:txBody>
      </p:sp>
      <p:sp>
        <p:nvSpPr>
          <p:cNvPr id="2066" name="Text Box 16"/>
          <p:cNvSpPr txBox="1">
            <a:spLocks noChangeArrowheads="1"/>
          </p:cNvSpPr>
          <p:nvPr/>
        </p:nvSpPr>
        <p:spPr bwMode="auto">
          <a:xfrm>
            <a:off x="1889125" y="38465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</a:t>
            </a:r>
          </a:p>
        </p:txBody>
      </p:sp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2743200" y="3733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Arial" charset="0"/>
              </a:rPr>
              <a:t>6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1828800" y="30480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120</a:t>
            </a:r>
            <a:r>
              <a:rPr lang="en-US" b="1">
                <a:cs typeface="Arial" charset="0"/>
              </a:rPr>
              <a:t>º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000875" y="1357313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3" imgW="114120" imgH="177480" progId="Equation.3">
                  <p:embed/>
                </p:oleObj>
              </mc:Choice>
              <mc:Fallback>
                <p:oleObj name="Формула" r:id="rId3" imgW="11412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1357313"/>
                        <a:ext cx="609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Line 20"/>
          <p:cNvSpPr>
            <a:spLocks noChangeShapeType="1"/>
          </p:cNvSpPr>
          <p:nvPr/>
        </p:nvSpPr>
        <p:spPr bwMode="auto">
          <a:xfrm>
            <a:off x="1981200" y="2971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00563" y="1620838"/>
          <a:ext cx="5000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5" imgW="164957" imgH="152268" progId="Equation.3">
                  <p:embed/>
                </p:oleObj>
              </mc:Choice>
              <mc:Fallback>
                <p:oleObj name="Формула" r:id="rId5" imgW="164957" imgH="15226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0838"/>
                        <a:ext cx="50006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286000"/>
            <a:ext cx="76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one_1"/>
          <p:cNvPicPr>
            <a:picLocks noGrp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2857496"/>
            <a:ext cx="6481762" cy="3457575"/>
          </a:xfrm>
          <a:noFill/>
        </p:spPr>
      </p:pic>
      <p:sp>
        <p:nvSpPr>
          <p:cNvPr id="41989" name="Line 6"/>
          <p:cNvSpPr>
            <a:spLocks noChangeShapeType="1"/>
          </p:cNvSpPr>
          <p:nvPr/>
        </p:nvSpPr>
        <p:spPr bwMode="auto">
          <a:xfrm flipH="1">
            <a:off x="4427854" y="2857501"/>
            <a:ext cx="45719" cy="2928953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4786313" y="2428875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F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142844" y="928670"/>
            <a:ext cx="6929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</a:rPr>
              <a:t>Фонарь установлен на высоте 8 м. </a:t>
            </a:r>
          </a:p>
          <a:p>
            <a:r>
              <a:rPr lang="ru-RU" sz="2800" dirty="0">
                <a:solidFill>
                  <a:srgbClr val="0000FF"/>
                </a:solidFill>
              </a:rPr>
              <a:t>Угол рассеивания фонаря 120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°</a:t>
            </a:r>
            <a:r>
              <a:rPr lang="ru-RU" sz="2800" dirty="0">
                <a:solidFill>
                  <a:srgbClr val="0000FF"/>
                </a:solidFill>
                <a:cs typeface="Times New Roman" pitchFamily="18" charset="0"/>
              </a:rPr>
              <a:t>. </a:t>
            </a:r>
          </a:p>
          <a:p>
            <a:r>
              <a:rPr lang="ru-RU" sz="2800" dirty="0">
                <a:solidFill>
                  <a:srgbClr val="0000FF"/>
                </a:solidFill>
                <a:cs typeface="Times New Roman" pitchFamily="18" charset="0"/>
              </a:rPr>
              <a:t>Определите, какую поверхность освещает фонарь.</a:t>
            </a:r>
            <a:endParaRPr 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1992" name="Arc 11"/>
          <p:cNvSpPr>
            <a:spLocks/>
          </p:cNvSpPr>
          <p:nvPr/>
        </p:nvSpPr>
        <p:spPr bwMode="auto">
          <a:xfrm rot="2903025" flipV="1">
            <a:off x="3929063" y="2914650"/>
            <a:ext cx="996950" cy="1022350"/>
          </a:xfrm>
          <a:custGeom>
            <a:avLst/>
            <a:gdLst>
              <a:gd name="T0" fmla="*/ 2147483647 w 21600"/>
              <a:gd name="T1" fmla="*/ 0 h 23540"/>
              <a:gd name="T2" fmla="*/ 2147483647 w 21600"/>
              <a:gd name="T3" fmla="*/ 2147483647 h 23540"/>
              <a:gd name="T4" fmla="*/ 0 w 21600"/>
              <a:gd name="T5" fmla="*/ 2147483647 h 23540"/>
              <a:gd name="T6" fmla="*/ 0 60000 65536"/>
              <a:gd name="T7" fmla="*/ 0 60000 65536"/>
              <a:gd name="T8" fmla="*/ 0 60000 65536"/>
              <a:gd name="T9" fmla="*/ 0 w 21600"/>
              <a:gd name="T10" fmla="*/ 0 h 23540"/>
              <a:gd name="T11" fmla="*/ 21600 w 21600"/>
              <a:gd name="T12" fmla="*/ 23540 h 23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540" fill="none" extrusionOk="0">
                <a:moveTo>
                  <a:pt x="4253" y="-1"/>
                </a:moveTo>
                <a:cubicBezTo>
                  <a:pt x="14341" y="2025"/>
                  <a:pt x="21600" y="10887"/>
                  <a:pt x="21600" y="21177"/>
                </a:cubicBezTo>
                <a:cubicBezTo>
                  <a:pt x="21600" y="21966"/>
                  <a:pt x="21556" y="22755"/>
                  <a:pt x="21470" y="23540"/>
                </a:cubicBezTo>
              </a:path>
              <a:path w="21600" h="23540" stroke="0" extrusionOk="0">
                <a:moveTo>
                  <a:pt x="4253" y="-1"/>
                </a:moveTo>
                <a:cubicBezTo>
                  <a:pt x="14341" y="2025"/>
                  <a:pt x="21600" y="10887"/>
                  <a:pt x="21600" y="21177"/>
                </a:cubicBezTo>
                <a:cubicBezTo>
                  <a:pt x="21600" y="21966"/>
                  <a:pt x="21556" y="22755"/>
                  <a:pt x="21470" y="23540"/>
                </a:cubicBezTo>
                <a:lnTo>
                  <a:pt x="0" y="2117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Text Box 12"/>
          <p:cNvSpPr txBox="1">
            <a:spLocks noChangeArrowheads="1"/>
          </p:cNvSpPr>
          <p:nvPr/>
        </p:nvSpPr>
        <p:spPr bwMode="auto">
          <a:xfrm>
            <a:off x="3786188" y="3429000"/>
            <a:ext cx="146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120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°</a:t>
            </a:r>
          </a:p>
        </p:txBody>
      </p:sp>
      <p:sp>
        <p:nvSpPr>
          <p:cNvPr id="41994" name="Text Box 13"/>
          <p:cNvSpPr txBox="1">
            <a:spLocks noChangeArrowheads="1"/>
          </p:cNvSpPr>
          <p:nvPr/>
        </p:nvSpPr>
        <p:spPr bwMode="auto">
          <a:xfrm>
            <a:off x="4500563" y="4214813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8м</a:t>
            </a:r>
          </a:p>
        </p:txBody>
      </p:sp>
      <p:pic>
        <p:nvPicPr>
          <p:cNvPr id="41995" name="Picture 4" descr="http://romatti-m.ru/static/img/ulichnie_fonari/big/ulichnie_fonari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65556" y="0"/>
            <a:ext cx="267844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429124" y="5715016"/>
            <a:ext cx="3286125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7" name="Text Box 8"/>
          <p:cNvSpPr txBox="1">
            <a:spLocks noChangeArrowheads="1"/>
          </p:cNvSpPr>
          <p:nvPr/>
        </p:nvSpPr>
        <p:spPr bwMode="auto">
          <a:xfrm>
            <a:off x="4500562" y="5786454"/>
            <a:ext cx="500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643834" y="5000636"/>
            <a:ext cx="500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oymir2.ru/wp-content/uploads/2011/03/%D1%83%D0%B4%D0%B0%D1%80%D0%B8%D0%BB%D0%B0_%D0%BC%D0%BE%D0%BB%D0%BD%D0%B8%D1%8F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428728" y="1785926"/>
            <a:ext cx="6357982" cy="4000528"/>
          </a:xfrm>
          <a:prstGeom prst="rect">
            <a:avLst/>
          </a:prstGeom>
          <a:solidFill>
            <a:srgbClr val="7DE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2555875" y="4149725"/>
            <a:ext cx="4679950" cy="935038"/>
          </a:xfrm>
          <a:prstGeom prst="ellipse">
            <a:avLst/>
          </a:prstGeom>
          <a:solidFill>
            <a:srgbClr val="336699"/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924323"/>
            <a:ext cx="3000396" cy="28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Freeform 3"/>
          <p:cNvSpPr>
            <a:spLocks/>
          </p:cNvSpPr>
          <p:nvPr/>
        </p:nvSpPr>
        <p:spPr bwMode="auto">
          <a:xfrm>
            <a:off x="4856163" y="2206625"/>
            <a:ext cx="3175" cy="2374900"/>
          </a:xfrm>
          <a:custGeom>
            <a:avLst/>
            <a:gdLst>
              <a:gd name="T0" fmla="*/ 2147483647 w 2"/>
              <a:gd name="T1" fmla="*/ 2147483647 h 1496"/>
              <a:gd name="T2" fmla="*/ 0 w 2"/>
              <a:gd name="T3" fmla="*/ 0 h 1496"/>
              <a:gd name="T4" fmla="*/ 0 60000 65536"/>
              <a:gd name="T5" fmla="*/ 0 60000 65536"/>
              <a:gd name="T6" fmla="*/ 0 w 2"/>
              <a:gd name="T7" fmla="*/ 0 h 1496"/>
              <a:gd name="T8" fmla="*/ 2 w 2"/>
              <a:gd name="T9" fmla="*/ 1496 h 14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1496">
                <a:moveTo>
                  <a:pt x="2" y="1496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2" name="Freeform 6"/>
          <p:cNvSpPr>
            <a:spLocks/>
          </p:cNvSpPr>
          <p:nvPr/>
        </p:nvSpPr>
        <p:spPr bwMode="auto">
          <a:xfrm>
            <a:off x="2790825" y="4808538"/>
            <a:ext cx="204788" cy="95250"/>
          </a:xfrm>
          <a:custGeom>
            <a:avLst/>
            <a:gdLst>
              <a:gd name="T0" fmla="*/ 0 w 129"/>
              <a:gd name="T1" fmla="*/ 0 h 60"/>
              <a:gd name="T2" fmla="*/ 2147483647 w 129"/>
              <a:gd name="T3" fmla="*/ 2147483647 h 60"/>
              <a:gd name="T4" fmla="*/ 0 60000 65536"/>
              <a:gd name="T5" fmla="*/ 0 60000 65536"/>
              <a:gd name="T6" fmla="*/ 0 w 129"/>
              <a:gd name="T7" fmla="*/ 0 h 60"/>
              <a:gd name="T8" fmla="*/ 129 w 129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9" h="60">
                <a:moveTo>
                  <a:pt x="0" y="0"/>
                </a:moveTo>
                <a:lnTo>
                  <a:pt x="129" y="6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Freeform 7"/>
          <p:cNvSpPr>
            <a:spLocks/>
          </p:cNvSpPr>
          <p:nvPr/>
        </p:nvSpPr>
        <p:spPr bwMode="auto">
          <a:xfrm>
            <a:off x="2555875" y="4508500"/>
            <a:ext cx="61913" cy="220663"/>
          </a:xfrm>
          <a:custGeom>
            <a:avLst/>
            <a:gdLst>
              <a:gd name="T0" fmla="*/ 2147483647 w 39"/>
              <a:gd name="T1" fmla="*/ 0 h 139"/>
              <a:gd name="T2" fmla="*/ 2147483647 w 39"/>
              <a:gd name="T3" fmla="*/ 2147483647 h 139"/>
              <a:gd name="T4" fmla="*/ 0 60000 65536"/>
              <a:gd name="T5" fmla="*/ 0 60000 65536"/>
              <a:gd name="T6" fmla="*/ 0 w 39"/>
              <a:gd name="T7" fmla="*/ 0 h 139"/>
              <a:gd name="T8" fmla="*/ 39 w 39"/>
              <a:gd name="T9" fmla="*/ 139 h 1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139">
                <a:moveTo>
                  <a:pt x="39" y="0"/>
                </a:moveTo>
                <a:cubicBezTo>
                  <a:pt x="27" y="36"/>
                  <a:pt x="0" y="110"/>
                  <a:pt x="29" y="13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4" name="Freeform 8"/>
          <p:cNvSpPr>
            <a:spLocks/>
          </p:cNvSpPr>
          <p:nvPr/>
        </p:nvSpPr>
        <p:spPr bwMode="auto">
          <a:xfrm>
            <a:off x="3152775" y="4933950"/>
            <a:ext cx="709613" cy="95250"/>
          </a:xfrm>
          <a:custGeom>
            <a:avLst/>
            <a:gdLst>
              <a:gd name="T0" fmla="*/ 0 w 447"/>
              <a:gd name="T1" fmla="*/ 0 h 60"/>
              <a:gd name="T2" fmla="*/ 2147483647 w 447"/>
              <a:gd name="T3" fmla="*/ 2147483647 h 60"/>
              <a:gd name="T4" fmla="*/ 0 60000 65536"/>
              <a:gd name="T5" fmla="*/ 0 60000 65536"/>
              <a:gd name="T6" fmla="*/ 0 w 447"/>
              <a:gd name="T7" fmla="*/ 0 h 60"/>
              <a:gd name="T8" fmla="*/ 447 w 447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7" h="60">
                <a:moveTo>
                  <a:pt x="0" y="0"/>
                </a:moveTo>
                <a:cubicBezTo>
                  <a:pt x="73" y="15"/>
                  <a:pt x="361" y="60"/>
                  <a:pt x="447" y="6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5" name="Freeform 9"/>
          <p:cNvSpPr>
            <a:spLocks/>
          </p:cNvSpPr>
          <p:nvPr/>
        </p:nvSpPr>
        <p:spPr bwMode="auto">
          <a:xfrm>
            <a:off x="3957638" y="5045075"/>
            <a:ext cx="1465262" cy="69850"/>
          </a:xfrm>
          <a:custGeom>
            <a:avLst/>
            <a:gdLst>
              <a:gd name="T0" fmla="*/ 0 w 923"/>
              <a:gd name="T1" fmla="*/ 0 h 44"/>
              <a:gd name="T2" fmla="*/ 2147483647 w 923"/>
              <a:gd name="T3" fmla="*/ 2147483647 h 44"/>
              <a:gd name="T4" fmla="*/ 0 60000 65536"/>
              <a:gd name="T5" fmla="*/ 0 60000 65536"/>
              <a:gd name="T6" fmla="*/ 0 w 923"/>
              <a:gd name="T7" fmla="*/ 0 h 44"/>
              <a:gd name="T8" fmla="*/ 923 w 923"/>
              <a:gd name="T9" fmla="*/ 44 h 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3" h="44">
                <a:moveTo>
                  <a:pt x="0" y="0"/>
                </a:moveTo>
                <a:cubicBezTo>
                  <a:pt x="66" y="44"/>
                  <a:pt x="846" y="20"/>
                  <a:pt x="923" y="2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6" name="Freeform 10"/>
          <p:cNvSpPr>
            <a:spLocks/>
          </p:cNvSpPr>
          <p:nvPr/>
        </p:nvSpPr>
        <p:spPr bwMode="auto">
          <a:xfrm>
            <a:off x="5502275" y="4997450"/>
            <a:ext cx="819150" cy="96838"/>
          </a:xfrm>
          <a:custGeom>
            <a:avLst/>
            <a:gdLst>
              <a:gd name="T0" fmla="*/ 0 w 516"/>
              <a:gd name="T1" fmla="*/ 2147483647 h 61"/>
              <a:gd name="T2" fmla="*/ 2147483647 w 516"/>
              <a:gd name="T3" fmla="*/ 0 h 61"/>
              <a:gd name="T4" fmla="*/ 0 60000 65536"/>
              <a:gd name="T5" fmla="*/ 0 60000 65536"/>
              <a:gd name="T6" fmla="*/ 0 w 516"/>
              <a:gd name="T7" fmla="*/ 0 h 61"/>
              <a:gd name="T8" fmla="*/ 516 w 516"/>
              <a:gd name="T9" fmla="*/ 61 h 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6" h="61">
                <a:moveTo>
                  <a:pt x="0" y="40"/>
                </a:moveTo>
                <a:cubicBezTo>
                  <a:pt x="62" y="61"/>
                  <a:pt x="451" y="0"/>
                  <a:pt x="516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7" name="Freeform 11"/>
          <p:cNvSpPr>
            <a:spLocks/>
          </p:cNvSpPr>
          <p:nvPr/>
        </p:nvSpPr>
        <p:spPr bwMode="auto">
          <a:xfrm>
            <a:off x="6305550" y="4949825"/>
            <a:ext cx="300038" cy="47625"/>
          </a:xfrm>
          <a:custGeom>
            <a:avLst/>
            <a:gdLst>
              <a:gd name="T0" fmla="*/ 0 w 189"/>
              <a:gd name="T1" fmla="*/ 2147483647 h 30"/>
              <a:gd name="T2" fmla="*/ 2147483647 w 189"/>
              <a:gd name="T3" fmla="*/ 0 h 30"/>
              <a:gd name="T4" fmla="*/ 0 60000 65536"/>
              <a:gd name="T5" fmla="*/ 0 60000 65536"/>
              <a:gd name="T6" fmla="*/ 0 w 189"/>
              <a:gd name="T7" fmla="*/ 0 h 30"/>
              <a:gd name="T8" fmla="*/ 189 w 189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9" h="30">
                <a:moveTo>
                  <a:pt x="0" y="30"/>
                </a:moveTo>
                <a:cubicBezTo>
                  <a:pt x="54" y="12"/>
                  <a:pt x="132" y="0"/>
                  <a:pt x="189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8" name="Freeform 12"/>
          <p:cNvSpPr>
            <a:spLocks/>
          </p:cNvSpPr>
          <p:nvPr/>
        </p:nvSpPr>
        <p:spPr bwMode="auto">
          <a:xfrm>
            <a:off x="7094538" y="4603750"/>
            <a:ext cx="157162" cy="173038"/>
          </a:xfrm>
          <a:custGeom>
            <a:avLst/>
            <a:gdLst>
              <a:gd name="T0" fmla="*/ 0 w 99"/>
              <a:gd name="T1" fmla="*/ 2147483647 h 109"/>
              <a:gd name="T2" fmla="*/ 2147483647 w 99"/>
              <a:gd name="T3" fmla="*/ 0 h 109"/>
              <a:gd name="T4" fmla="*/ 0 60000 65536"/>
              <a:gd name="T5" fmla="*/ 0 60000 65536"/>
              <a:gd name="T6" fmla="*/ 0 w 99"/>
              <a:gd name="T7" fmla="*/ 0 h 109"/>
              <a:gd name="T8" fmla="*/ 99 w 99"/>
              <a:gd name="T9" fmla="*/ 109 h 1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" h="109">
                <a:moveTo>
                  <a:pt x="0" y="109"/>
                </a:moveTo>
                <a:cubicBezTo>
                  <a:pt x="48" y="93"/>
                  <a:pt x="99" y="54"/>
                  <a:pt x="99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9" name="Freeform 13"/>
          <p:cNvSpPr>
            <a:spLocks/>
          </p:cNvSpPr>
          <p:nvPr/>
        </p:nvSpPr>
        <p:spPr bwMode="auto">
          <a:xfrm>
            <a:off x="6716713" y="4808538"/>
            <a:ext cx="282575" cy="109537"/>
          </a:xfrm>
          <a:custGeom>
            <a:avLst/>
            <a:gdLst>
              <a:gd name="T0" fmla="*/ 2147483647 w 178"/>
              <a:gd name="T1" fmla="*/ 0 h 69"/>
              <a:gd name="T2" fmla="*/ 2147483647 w 178"/>
              <a:gd name="T3" fmla="*/ 2147483647 h 69"/>
              <a:gd name="T4" fmla="*/ 2147483647 w 178"/>
              <a:gd name="T5" fmla="*/ 2147483647 h 69"/>
              <a:gd name="T6" fmla="*/ 0 w 178"/>
              <a:gd name="T7" fmla="*/ 2147483647 h 69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69"/>
              <a:gd name="T14" fmla="*/ 178 w 17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69">
                <a:moveTo>
                  <a:pt x="178" y="0"/>
                </a:moveTo>
                <a:cubicBezTo>
                  <a:pt x="104" y="50"/>
                  <a:pt x="119" y="24"/>
                  <a:pt x="39" y="50"/>
                </a:cubicBezTo>
                <a:cubicBezTo>
                  <a:pt x="29" y="53"/>
                  <a:pt x="29" y="69"/>
                  <a:pt x="29" y="69"/>
                </a:cubicBezTo>
                <a:cubicBezTo>
                  <a:pt x="19" y="66"/>
                  <a:pt x="0" y="60"/>
                  <a:pt x="0" y="6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0" name="Rectangle 1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85728"/>
            <a:ext cx="8385175" cy="14319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Конус безопасности</a:t>
            </a:r>
          </a:p>
        </p:txBody>
      </p:sp>
      <p:sp>
        <p:nvSpPr>
          <p:cNvPr id="48142" name="Line 20"/>
          <p:cNvSpPr>
            <a:spLocks noChangeShapeType="1"/>
          </p:cNvSpPr>
          <p:nvPr/>
        </p:nvSpPr>
        <p:spPr bwMode="auto">
          <a:xfrm>
            <a:off x="4813300" y="2286000"/>
            <a:ext cx="46038" cy="2295525"/>
          </a:xfrm>
          <a:prstGeom prst="line">
            <a:avLst/>
          </a:prstGeom>
          <a:noFill/>
          <a:ln w="7620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3" name="Line 21"/>
          <p:cNvSpPr>
            <a:spLocks noChangeShapeType="1"/>
          </p:cNvSpPr>
          <p:nvPr/>
        </p:nvSpPr>
        <p:spPr bwMode="auto">
          <a:xfrm>
            <a:off x="4859338" y="4581525"/>
            <a:ext cx="2376487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4" name="Text Box 22"/>
          <p:cNvSpPr txBox="1">
            <a:spLocks noChangeArrowheads="1"/>
          </p:cNvSpPr>
          <p:nvPr/>
        </p:nvSpPr>
        <p:spPr bwMode="auto">
          <a:xfrm>
            <a:off x="5786446" y="4572008"/>
            <a:ext cx="1368425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15 м</a:t>
            </a:r>
          </a:p>
        </p:txBody>
      </p:sp>
      <p:sp>
        <p:nvSpPr>
          <p:cNvPr id="48145" name="Text Box 23"/>
          <p:cNvSpPr txBox="1">
            <a:spLocks noChangeArrowheads="1"/>
          </p:cNvSpPr>
          <p:nvPr/>
        </p:nvSpPr>
        <p:spPr bwMode="auto">
          <a:xfrm>
            <a:off x="4859338" y="27813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60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º</a:t>
            </a:r>
          </a:p>
        </p:txBody>
      </p:sp>
      <p:sp>
        <p:nvSpPr>
          <p:cNvPr id="48146" name="Freeform 24"/>
          <p:cNvSpPr>
            <a:spLocks/>
          </p:cNvSpPr>
          <p:nvPr/>
        </p:nvSpPr>
        <p:spPr bwMode="auto">
          <a:xfrm>
            <a:off x="4856163" y="2617788"/>
            <a:ext cx="361950" cy="157162"/>
          </a:xfrm>
          <a:custGeom>
            <a:avLst/>
            <a:gdLst>
              <a:gd name="T0" fmla="*/ 0 w 228"/>
              <a:gd name="T1" fmla="*/ 2147483647 h 99"/>
              <a:gd name="T2" fmla="*/ 2147483647 w 228"/>
              <a:gd name="T3" fmla="*/ 2147483647 h 99"/>
              <a:gd name="T4" fmla="*/ 2147483647 w 228"/>
              <a:gd name="T5" fmla="*/ 0 h 99"/>
              <a:gd name="T6" fmla="*/ 0 60000 65536"/>
              <a:gd name="T7" fmla="*/ 0 60000 65536"/>
              <a:gd name="T8" fmla="*/ 0 60000 65536"/>
              <a:gd name="T9" fmla="*/ 0 w 228"/>
              <a:gd name="T10" fmla="*/ 0 h 99"/>
              <a:gd name="T11" fmla="*/ 228 w 228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99">
                <a:moveTo>
                  <a:pt x="0" y="99"/>
                </a:moveTo>
                <a:cubicBezTo>
                  <a:pt x="59" y="90"/>
                  <a:pt x="113" y="78"/>
                  <a:pt x="169" y="59"/>
                </a:cubicBezTo>
                <a:cubicBezTo>
                  <a:pt x="196" y="41"/>
                  <a:pt x="205" y="21"/>
                  <a:pt x="22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147" name="Text Box 26"/>
          <p:cNvSpPr txBox="1">
            <a:spLocks noChangeArrowheads="1"/>
          </p:cNvSpPr>
          <p:nvPr/>
        </p:nvSpPr>
        <p:spPr bwMode="auto">
          <a:xfrm>
            <a:off x="285720" y="1285860"/>
            <a:ext cx="714375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80808"/>
                </a:solidFill>
              </a:rPr>
              <a:t>Вычислите высоту </a:t>
            </a:r>
            <a:r>
              <a:rPr lang="ru-RU" sz="2800" dirty="0" smtClean="0">
                <a:solidFill>
                  <a:srgbClr val="080808"/>
                </a:solidFill>
              </a:rPr>
              <a:t>молниеотвода,</a:t>
            </a:r>
            <a:endParaRPr lang="ru-RU" sz="2800" dirty="0">
              <a:solidFill>
                <a:srgbClr val="080808"/>
              </a:solidFill>
            </a:endParaRPr>
          </a:p>
        </p:txBody>
      </p:sp>
      <p:sp>
        <p:nvSpPr>
          <p:cNvPr id="48149" name="Freeform 5"/>
          <p:cNvSpPr>
            <a:spLocks/>
          </p:cNvSpPr>
          <p:nvPr/>
        </p:nvSpPr>
        <p:spPr bwMode="auto">
          <a:xfrm>
            <a:off x="4856163" y="2222500"/>
            <a:ext cx="2379662" cy="2359025"/>
          </a:xfrm>
          <a:custGeom>
            <a:avLst/>
            <a:gdLst>
              <a:gd name="T0" fmla="*/ 0 w 1499"/>
              <a:gd name="T1" fmla="*/ 0 h 1486"/>
              <a:gd name="T2" fmla="*/ 2147483647 w 1499"/>
              <a:gd name="T3" fmla="*/ 2147483647 h 1486"/>
              <a:gd name="T4" fmla="*/ 0 60000 65536"/>
              <a:gd name="T5" fmla="*/ 0 60000 65536"/>
              <a:gd name="T6" fmla="*/ 0 w 1499"/>
              <a:gd name="T7" fmla="*/ 0 h 1486"/>
              <a:gd name="T8" fmla="*/ 1499 w 1499"/>
              <a:gd name="T9" fmla="*/ 1486 h 14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99" h="1486">
                <a:moveTo>
                  <a:pt x="0" y="0"/>
                </a:moveTo>
                <a:lnTo>
                  <a:pt x="1499" y="1486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50" name="Freeform 4"/>
          <p:cNvSpPr>
            <a:spLocks/>
          </p:cNvSpPr>
          <p:nvPr/>
        </p:nvSpPr>
        <p:spPr bwMode="auto">
          <a:xfrm>
            <a:off x="2586038" y="2205038"/>
            <a:ext cx="2273300" cy="2351087"/>
          </a:xfrm>
          <a:custGeom>
            <a:avLst/>
            <a:gdLst>
              <a:gd name="T0" fmla="*/ 2147483647 w 1434"/>
              <a:gd name="T1" fmla="*/ 0 h 1833"/>
              <a:gd name="T2" fmla="*/ 0 w 1434"/>
              <a:gd name="T3" fmla="*/ 2147483647 h 1833"/>
              <a:gd name="T4" fmla="*/ 0 60000 65536"/>
              <a:gd name="T5" fmla="*/ 0 60000 65536"/>
              <a:gd name="T6" fmla="*/ 0 w 1434"/>
              <a:gd name="T7" fmla="*/ 0 h 1833"/>
              <a:gd name="T8" fmla="*/ 1434 w 1434"/>
              <a:gd name="T9" fmla="*/ 1833 h 18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34" h="1833">
                <a:moveTo>
                  <a:pt x="1434" y="0"/>
                </a:moveTo>
                <a:lnTo>
                  <a:pt x="0" y="183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42844" y="5786454"/>
            <a:ext cx="885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если радиус "защищенного" круга </a:t>
            </a:r>
            <a:r>
              <a:rPr lang="en-US" sz="2400" b="1" dirty="0" smtClean="0"/>
              <a:t>1</a:t>
            </a:r>
            <a:r>
              <a:rPr lang="ru-RU" sz="2400" b="1" dirty="0" smtClean="0"/>
              <a:t>5 м, а угол между молниеотводом и образующей конуса безопасности 60 </a:t>
            </a:r>
            <a:r>
              <a:rPr lang="en-US" sz="2400" b="1" dirty="0" smtClean="0">
                <a:cs typeface="Arial" charset="0"/>
              </a:rPr>
              <a:t>º</a:t>
            </a:r>
          </a:p>
          <a:p>
            <a:endParaRPr lang="ru-RU" dirty="0"/>
          </a:p>
        </p:txBody>
      </p:sp>
      <p:sp>
        <p:nvSpPr>
          <p:cNvPr id="29" name="Дуга 28"/>
          <p:cNvSpPr/>
          <p:nvPr/>
        </p:nvSpPr>
        <p:spPr>
          <a:xfrm flipV="1">
            <a:off x="3357554" y="4143380"/>
            <a:ext cx="357190" cy="71438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6283569" y="4196862"/>
            <a:ext cx="187569" cy="58615"/>
          </a:xfrm>
          <a:custGeom>
            <a:avLst/>
            <a:gdLst>
              <a:gd name="connsiteX0" fmla="*/ 0 w 187569"/>
              <a:gd name="connsiteY0" fmla="*/ 0 h 58615"/>
              <a:gd name="connsiteX1" fmla="*/ 164123 w 187569"/>
              <a:gd name="connsiteY1" fmla="*/ 46892 h 58615"/>
              <a:gd name="connsiteX2" fmla="*/ 140677 w 187569"/>
              <a:gd name="connsiteY2" fmla="*/ 58615 h 58615"/>
              <a:gd name="connsiteX3" fmla="*/ 140677 w 187569"/>
              <a:gd name="connsiteY3" fmla="*/ 46892 h 58615"/>
              <a:gd name="connsiteX4" fmla="*/ 152400 w 187569"/>
              <a:gd name="connsiteY4" fmla="*/ 58615 h 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69" h="58615">
                <a:moveTo>
                  <a:pt x="0" y="0"/>
                </a:moveTo>
                <a:cubicBezTo>
                  <a:pt x="70338" y="18561"/>
                  <a:pt x="140677" y="37123"/>
                  <a:pt x="164123" y="46892"/>
                </a:cubicBezTo>
                <a:cubicBezTo>
                  <a:pt x="187569" y="56661"/>
                  <a:pt x="144585" y="58615"/>
                  <a:pt x="140677" y="58615"/>
                </a:cubicBezTo>
                <a:cubicBezTo>
                  <a:pt x="136769" y="58615"/>
                  <a:pt x="138723" y="46892"/>
                  <a:pt x="140677" y="46892"/>
                </a:cubicBezTo>
                <a:cubicBezTo>
                  <a:pt x="142631" y="46892"/>
                  <a:pt x="147515" y="52753"/>
                  <a:pt x="152400" y="58615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5" descr="молниезащи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6000792" cy="40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7 из 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857"/>
            <a:ext cx="9144000" cy="70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ENTRO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5164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yaki.net/uploads/posts/2009-02/1234519603_de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231" y="304800"/>
            <a:ext cx="9628231" cy="6189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k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7548" y="0"/>
            <a:ext cx="10933044" cy="6858000"/>
          </a:xfrm>
          <a:prstGeom prst="rect">
            <a:avLst/>
          </a:prstGeom>
          <a:noFill/>
          <a:ln w="9525">
            <a:solidFill>
              <a:srgbClr val="B9724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ира-библиотек-красивых-красивые рисунки-архитектура-искусство-художн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74" b="11353"/>
          <a:stretch/>
        </p:blipFill>
        <p:spPr bwMode="auto">
          <a:xfrm>
            <a:off x="-533400" y="-228600"/>
            <a:ext cx="10735878" cy="8651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одонапорные башни мира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04800"/>
            <a:ext cx="5677617" cy="761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304800"/>
            <a:ext cx="1016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КОНУС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447800" y="4572000"/>
            <a:ext cx="5791200" cy="1295400"/>
          </a:xfrm>
          <a:prstGeom prst="parallelogram">
            <a:avLst>
              <a:gd name="adj" fmla="val 1117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α</a:t>
            </a:r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17526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Рассмотрим окружность </a:t>
            </a:r>
            <a:r>
              <a:rPr lang="ru-RU" sz="2800" b="1"/>
              <a:t>О(</a:t>
            </a:r>
            <a:r>
              <a:rPr lang="en-US" sz="2800" b="1"/>
              <a:t>r</a:t>
            </a:r>
            <a:r>
              <a:rPr lang="ru-RU" sz="2800" b="1"/>
              <a:t>)</a:t>
            </a:r>
            <a:r>
              <a:rPr lang="ru-RU" sz="2800"/>
              <a:t> </a:t>
            </a:r>
            <a:r>
              <a:rPr lang="ru-RU">
                <a:cs typeface="Times New Roman" pitchFamily="18" charset="0"/>
              </a:rPr>
              <a:t>Є</a:t>
            </a:r>
            <a:r>
              <a:rPr lang="ru-RU" sz="3600" b="1">
                <a:cs typeface="Times New Roman" pitchFamily="18" charset="0"/>
              </a:rPr>
              <a:t> α</a:t>
            </a:r>
            <a:r>
              <a:rPr lang="ru-RU" sz="2800"/>
              <a:t> 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132138" y="4868863"/>
            <a:ext cx="2209800" cy="533400"/>
            <a:chOff x="1968" y="3072"/>
            <a:chExt cx="1392" cy="336"/>
          </a:xfrm>
        </p:grpSpPr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1968" y="3072"/>
              <a:ext cx="1392" cy="33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2640" y="3264"/>
              <a:ext cx="480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2607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2352" y="30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О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2832" y="307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157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КОНУС</vt:lpstr>
      <vt:lpstr>КОНУС</vt:lpstr>
      <vt:lpstr>КОНУС</vt:lpstr>
      <vt:lpstr>КОНУС</vt:lpstr>
      <vt:lpstr>Презентация PowerPoint</vt:lpstr>
      <vt:lpstr>Презентация PowerPoint</vt:lpstr>
      <vt:lpstr>Презентация PowerPoint</vt:lpstr>
      <vt:lpstr>Презентация PowerPoint</vt:lpstr>
      <vt:lpstr>Конус безопасности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User2</cp:lastModifiedBy>
  <cp:revision>8</cp:revision>
  <dcterms:created xsi:type="dcterms:W3CDTF">2016-11-16T13:49:32Z</dcterms:created>
  <dcterms:modified xsi:type="dcterms:W3CDTF">2024-04-03T03:51:53Z</dcterms:modified>
</cp:coreProperties>
</file>