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88" r:id="rId5"/>
    <p:sldId id="289" r:id="rId6"/>
    <p:sldId id="290" r:id="rId7"/>
    <p:sldId id="291" r:id="rId8"/>
    <p:sldId id="264" r:id="rId9"/>
    <p:sldId id="293" r:id="rId10"/>
    <p:sldId id="295" r:id="rId11"/>
    <p:sldId id="294" r:id="rId12"/>
    <p:sldId id="292" r:id="rId13"/>
    <p:sldId id="269" r:id="rId14"/>
    <p:sldId id="296" r:id="rId15"/>
    <p:sldId id="297" r:id="rId16"/>
    <p:sldId id="299" r:id="rId17"/>
    <p:sldId id="298" r:id="rId18"/>
    <p:sldId id="274" r:id="rId19"/>
    <p:sldId id="300" r:id="rId20"/>
    <p:sldId id="301" r:id="rId21"/>
    <p:sldId id="303" r:id="rId22"/>
    <p:sldId id="302" r:id="rId23"/>
    <p:sldId id="279" r:id="rId24"/>
    <p:sldId id="307" r:id="rId25"/>
    <p:sldId id="306" r:id="rId26"/>
    <p:sldId id="305" r:id="rId27"/>
    <p:sldId id="30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4900"/>
    <a:srgbClr val="004200"/>
    <a:srgbClr val="2A65AC"/>
    <a:srgbClr val="FA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17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5.jpe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9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10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oxforddictionaries.com/explore/which-letters-are-used-mos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8.pn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95536" y="6165304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084168" y="6165304"/>
            <a:ext cx="2700300" cy="3600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2338" y="1587624"/>
            <a:ext cx="66902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Умные головы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4283" y="188640"/>
            <a:ext cx="7246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Интеллектуальная игра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atin typeface="Georgia" pitchFamily="18" charset="0"/>
              </a:rPr>
              <a:t>Русский язык</a:t>
            </a:r>
            <a:r>
              <a:rPr lang="en-US" sz="2800" b="1" cap="all" dirty="0">
                <a:latin typeface="Georgia" pitchFamily="18" charset="0"/>
              </a:rPr>
              <a:t>/</a:t>
            </a:r>
            <a:r>
              <a:rPr lang="ru-RU" sz="2800" b="1" cap="all" dirty="0">
                <a:latin typeface="Georgia" pitchFamily="18" charset="0"/>
              </a:rPr>
              <a:t>литература</a:t>
            </a:r>
          </a:p>
          <a:p>
            <a:pPr algn="ctr"/>
            <a:endParaRPr lang="en-US" sz="3600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«в «Песни о вещем Олеге» или «в «Песне о вещем Олеге»?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atin typeface="Georgia" pitchFamily="18" charset="0"/>
              </a:rPr>
              <a:t>Русский язык</a:t>
            </a:r>
            <a:r>
              <a:rPr lang="en-US" sz="2800" b="1" cap="all" dirty="0">
                <a:latin typeface="Georgia" pitchFamily="18" charset="0"/>
              </a:rPr>
              <a:t>/</a:t>
            </a:r>
            <a:r>
              <a:rPr lang="ru-RU" sz="2800" b="1" cap="all" dirty="0">
                <a:latin typeface="Georgia" pitchFamily="18" charset="0"/>
              </a:rPr>
              <a:t>литература</a:t>
            </a:r>
          </a:p>
          <a:p>
            <a:pPr algn="ctr"/>
            <a:endParaRPr lang="en-US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Дорогая моя иваси!</a:t>
            </a:r>
          </a:p>
          <a:p>
            <a:pPr algn="ctr">
              <a:spcBef>
                <a:spcPct val="20000"/>
              </a:spcBef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Иваси – какого рода?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atin typeface="Georgia" pitchFamily="18" charset="0"/>
              </a:rPr>
              <a:t>Русский язык</a:t>
            </a:r>
            <a:r>
              <a:rPr lang="en-US" sz="2800" b="1" cap="all" dirty="0">
                <a:latin typeface="Georgia" pitchFamily="18" charset="0"/>
              </a:rPr>
              <a:t>/</a:t>
            </a:r>
            <a:r>
              <a:rPr lang="ru-RU" sz="2800" b="1" cap="all" dirty="0">
                <a:latin typeface="Georgia" pitchFamily="18" charset="0"/>
              </a:rPr>
              <a:t>литература</a:t>
            </a: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463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стенки светит первый слог,</a:t>
            </a:r>
          </a:p>
          <a:p>
            <a:pPr algn="ctr">
              <a:spcBef>
                <a:spcPct val="20000"/>
              </a:spcBef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Наездник мчится на втором,</a:t>
            </a:r>
          </a:p>
          <a:p>
            <a:pPr algn="ctr">
              <a:spcBef>
                <a:spcPct val="20000"/>
              </a:spcBef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третий (кто б подумать мог?)</a:t>
            </a:r>
          </a:p>
          <a:p>
            <a:pPr algn="ctr">
              <a:spcBef>
                <a:spcPct val="20000"/>
              </a:spcBef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славянской азбуке найдем.</a:t>
            </a:r>
          </a:p>
          <a:p>
            <a:pPr algn="ctr">
              <a:spcBef>
                <a:spcPct val="20000"/>
              </a:spcBef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 целом неприятен он,</a:t>
            </a:r>
          </a:p>
          <a:p>
            <a:pPr algn="ctr">
              <a:spcBef>
                <a:spcPct val="20000"/>
              </a:spcBef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преследует закон.</a:t>
            </a:r>
          </a:p>
          <a:p>
            <a:pPr algn="ctr">
              <a:spcBef>
                <a:spcPct val="20000"/>
              </a:spcBef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cap="all" dirty="0">
                <a:latin typeface="Georgia" pitchFamily="18" charset="0"/>
              </a:rPr>
              <a:t>История</a:t>
            </a:r>
            <a:r>
              <a:rPr lang="en-US" sz="2800" b="1" cap="all" dirty="0" smtClean="0">
                <a:latin typeface="Georgia" pitchFamily="18" charset="0"/>
              </a:rPr>
              <a:t>/</a:t>
            </a:r>
            <a:r>
              <a:rPr lang="ru-RU" sz="2800" b="1" cap="all" dirty="0" smtClean="0">
                <a:latin typeface="Georgia" pitchFamily="18" charset="0"/>
              </a:rPr>
              <a:t>обществознание</a:t>
            </a:r>
            <a:endParaRPr lang="ru-RU" sz="2800" b="1" cap="all" dirty="0">
              <a:latin typeface="Georgia" pitchFamily="18" charset="0"/>
            </a:endParaRP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назывались письменные источники, в которых записывались все события истории Древней Руси?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cap="all" dirty="0">
                <a:latin typeface="Georgia" pitchFamily="18" charset="0"/>
              </a:rPr>
              <a:t>История</a:t>
            </a:r>
            <a:r>
              <a:rPr lang="en-US" sz="2800" b="1" cap="all" dirty="0">
                <a:latin typeface="Georgia" pitchFamily="18" charset="0"/>
              </a:rPr>
              <a:t>/</a:t>
            </a:r>
            <a:r>
              <a:rPr lang="ru-RU" sz="2800" b="1" cap="all" dirty="0">
                <a:latin typeface="Georgia" pitchFamily="18" charset="0"/>
              </a:rPr>
              <a:t>обществознание</a:t>
            </a: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столицу России в 1912 году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15616" y="404664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atin typeface="Georgia" pitchFamily="18" charset="0"/>
              </a:rPr>
              <a:t>История</a:t>
            </a:r>
            <a:r>
              <a:rPr lang="en-US" sz="2800" b="1" cap="all" dirty="0">
                <a:latin typeface="Georgia" pitchFamily="18" charset="0"/>
              </a:rPr>
              <a:t>/</a:t>
            </a:r>
            <a:r>
              <a:rPr lang="ru-RU" sz="2800" b="1" cap="all" dirty="0">
                <a:latin typeface="Georgia" pitchFamily="18" charset="0"/>
              </a:rPr>
              <a:t>обществознание</a:t>
            </a: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66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«Кот в мешке»</a:t>
            </a:r>
          </a:p>
          <a:p>
            <a:pPr algn="ctr">
              <a:spcBef>
                <a:spcPct val="2000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 в России принимался основной закон государства- Конституция?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cap="all" dirty="0">
                <a:latin typeface="Georgia" pitchFamily="18" charset="0"/>
              </a:rPr>
              <a:t>История</a:t>
            </a:r>
            <a:r>
              <a:rPr lang="en-US" sz="2800" b="1" cap="all" dirty="0">
                <a:latin typeface="Georgia" pitchFamily="18" charset="0"/>
              </a:rPr>
              <a:t>/</a:t>
            </a:r>
            <a:r>
              <a:rPr lang="ru-RU" sz="2800" b="1" cap="all" dirty="0">
                <a:latin typeface="Georgia" pitchFamily="18" charset="0"/>
              </a:rPr>
              <a:t>обществознание</a:t>
            </a: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Действующая Конституция РФ была принята…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cap="all" dirty="0">
                <a:latin typeface="Georgia" pitchFamily="18" charset="0"/>
              </a:rPr>
              <a:t>История</a:t>
            </a:r>
            <a:r>
              <a:rPr lang="en-US" sz="2800" b="1" cap="all" dirty="0">
                <a:latin typeface="Georgia" pitchFamily="18" charset="0"/>
              </a:rPr>
              <a:t>/</a:t>
            </a:r>
            <a:r>
              <a:rPr lang="ru-RU" sz="2800" b="1" cap="all" dirty="0">
                <a:latin typeface="Georgia" pitchFamily="18" charset="0"/>
              </a:rPr>
              <a:t>обществознание</a:t>
            </a: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разделена государственная власть в Российской Федерации?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искусство</a:t>
            </a:r>
            <a:endParaRPr lang="en-US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изображен на картине И.И. Шишкина «Утро в сосновом бору»?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искусство</a:t>
            </a:r>
            <a:endParaRPr lang="en-US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создателя любимого детьми всего мира полнометражного мультфильма «Белоснежка и семь гномов».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97969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3300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69632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0625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741294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97969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300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869632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0625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741294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997969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300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869632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0625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41294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997969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33007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869632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8776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7412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39979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933007" y="515711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9410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8776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7412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68312" y="1700734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b="1" cap="all" dirty="0" smtClean="0">
                <a:latin typeface="Georgia" pitchFamily="18" charset="0"/>
              </a:rPr>
              <a:t>English </a:t>
            </a:r>
            <a:endParaRPr lang="ru-RU" b="1" cap="all" dirty="0">
              <a:latin typeface="Georgia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468312" y="5157118"/>
            <a:ext cx="2879551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разное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468312" y="4293022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Искусство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468312" y="2564830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AFBF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Русский язык</a:t>
            </a:r>
            <a:r>
              <a:rPr lang="en-US" sz="2400" b="1" cap="all" dirty="0" smtClean="0">
                <a:latin typeface="Georgia" pitchFamily="18" charset="0"/>
              </a:rPr>
              <a:t>/</a:t>
            </a:r>
            <a:endParaRPr lang="ru-RU" sz="2400" b="1" cap="all" dirty="0" smtClean="0">
              <a:latin typeface="Georgia" pitchFamily="18" charset="0"/>
            </a:endParaRPr>
          </a:p>
          <a:p>
            <a:pPr algn="ctr"/>
            <a:r>
              <a:rPr lang="ru-RU" sz="2400" b="1" cap="all" dirty="0" smtClean="0">
                <a:latin typeface="Georgia" pitchFamily="18" charset="0"/>
              </a:rPr>
              <a:t>литература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68312" y="3428926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История</a:t>
            </a:r>
            <a:r>
              <a:rPr lang="en-US" sz="2400" b="1" cap="all" dirty="0" smtClean="0">
                <a:latin typeface="Georgia" pitchFamily="18" charset="0"/>
              </a:rPr>
              <a:t>/</a:t>
            </a:r>
            <a:endParaRPr lang="ru-RU" sz="2400" b="1" cap="all" dirty="0">
              <a:latin typeface="Georgia" pitchFamily="18" charset="0"/>
            </a:endParaRPr>
          </a:p>
          <a:p>
            <a:pPr algn="ctr"/>
            <a:r>
              <a:rPr lang="ru-RU" sz="2400" b="1" cap="all" dirty="0" smtClean="0">
                <a:latin typeface="Georgia" pitchFamily="18" charset="0"/>
              </a:rPr>
              <a:t>обществознание</a:t>
            </a:r>
            <a:endParaRPr lang="ru-RU" sz="2400" b="1" cap="all" dirty="0">
              <a:latin typeface="Georgia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7308304" y="6237312"/>
            <a:ext cx="1152128" cy="300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21605" y="332656"/>
            <a:ext cx="4574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Умные головы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искусство</a:t>
            </a:r>
            <a:endParaRPr lang="en-US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является автором одной из величайших картин всех времен и народов – «Джоконды»?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искусство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ящика, открытого Пандорой, по всей земле разлетелись бедствия. А что осталось на дне сосуда?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искусство</a:t>
            </a:r>
            <a:endParaRPr lang="en-US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песни А. Вознесенского мы знаем, что стоимость дома и картин некоего художника хватило лишь на это.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разное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489595" y="1628800"/>
            <a:ext cx="86192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цветок является символом Англии?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разное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474456" y="162880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Кентавр – это …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разное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Зонт был изобретен в Китае. Зачем англичанам понадобилось изобретать его заново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spcBef>
                <a:spcPct val="20000"/>
              </a:spcBef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1)Для защиты от дождя</a:t>
            </a:r>
          </a:p>
          <a:p>
            <a:pPr algn="ctr">
              <a:spcBef>
                <a:spcPct val="2000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2)Изобрели зонт-трость</a:t>
            </a:r>
          </a:p>
          <a:p>
            <a:pPr algn="ctr">
              <a:spcBef>
                <a:spcPct val="2000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3)Изобретения были сделаны одновременно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4)Зонт стал раскрываться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разное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образование обязательно в Российской Федерации?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разное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Закончилось театральное представление. Зазвучали бурные аплодисменты. Один восторженный зритель стал кричать «бис». Вдруг к нему подошёл администратор и стал говорить, что так кричать нельзя. Почему?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31640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ENGLISH</a:t>
            </a: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5516" y="1604993"/>
            <a:ext cx="87129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capital of the UK?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dirty="0"/>
              <a:t>По одной из теорий, всем нам хорошо известное </a:t>
            </a:r>
            <a:r>
              <a:rPr lang="ru-RU" sz="4000" dirty="0" smtClean="0"/>
              <a:t>слово</a:t>
            </a:r>
            <a:r>
              <a:rPr lang="en-US" sz="4000" dirty="0" smtClean="0"/>
              <a:t>…</a:t>
            </a:r>
            <a:r>
              <a:rPr lang="ru-RU" sz="4000" dirty="0" smtClean="0"/>
              <a:t>появилось </a:t>
            </a:r>
            <a:r>
              <a:rPr lang="ru-RU" sz="4000" dirty="0"/>
              <a:t>в военное время. В рапортах с мест активных боевых действий подавались сводки убитых и раненых. Если убитых не было, то писали </a:t>
            </a:r>
            <a:endParaRPr lang="ru-RU" sz="4000" dirty="0" smtClean="0"/>
          </a:p>
          <a:p>
            <a:pPr algn="ctr">
              <a:spcBef>
                <a:spcPct val="20000"/>
              </a:spcBef>
            </a:pPr>
            <a:r>
              <a:rPr lang="ru-RU" sz="4000" dirty="0" smtClean="0"/>
              <a:t>«</a:t>
            </a:r>
            <a:r>
              <a:rPr lang="ru-RU" sz="4000" b="1" dirty="0"/>
              <a:t>0 </a:t>
            </a:r>
            <a:r>
              <a:rPr lang="ru-RU" sz="4000" b="1" dirty="0" err="1"/>
              <a:t>killed</a:t>
            </a:r>
            <a:r>
              <a:rPr lang="ru-RU" sz="4000" dirty="0" smtClean="0"/>
              <a:t>». Что это за слово?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ENGLISH</a:t>
            </a:r>
            <a:endParaRPr lang="en-US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dirty="0"/>
              <a:t>К</a:t>
            </a:r>
            <a:r>
              <a:rPr lang="ru-RU" sz="4000" dirty="0" smtClean="0"/>
              <a:t>огда-то это слово </a:t>
            </a:r>
            <a:r>
              <a:rPr lang="ru-RU" sz="4000" dirty="0"/>
              <a:t>полностью звучало как «</a:t>
            </a:r>
            <a:r>
              <a:rPr lang="ru-RU" sz="4000" dirty="0" err="1"/>
              <a:t>God</a:t>
            </a:r>
            <a:r>
              <a:rPr lang="ru-RU" sz="4000" dirty="0"/>
              <a:t> </a:t>
            </a:r>
            <a:r>
              <a:rPr lang="ru-RU" sz="4000" dirty="0" err="1"/>
              <a:t>be</a:t>
            </a:r>
            <a:r>
              <a:rPr lang="ru-RU" sz="4000" dirty="0"/>
              <a:t> </a:t>
            </a:r>
            <a:r>
              <a:rPr lang="ru-RU" sz="4000" dirty="0" err="1"/>
              <a:t>with</a:t>
            </a:r>
            <a:r>
              <a:rPr lang="ru-RU" sz="4000" dirty="0"/>
              <a:t> </a:t>
            </a:r>
            <a:r>
              <a:rPr lang="ru-RU" sz="4000" dirty="0" err="1"/>
              <a:t>ye</a:t>
            </a:r>
            <a:r>
              <a:rPr lang="ru-RU" sz="4000" dirty="0" smtClean="0"/>
              <a:t>». Как оно звучит сейчас по- </a:t>
            </a:r>
            <a:r>
              <a:rPr lang="ru-RU" sz="4000" dirty="0" err="1" smtClean="0"/>
              <a:t>английски</a:t>
            </a:r>
            <a:r>
              <a:rPr lang="en-US" sz="4000" dirty="0"/>
              <a:t>?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ENGLISH</a:t>
            </a:r>
            <a:endParaRPr lang="en-US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dirty="0"/>
              <a:t>По данным </a:t>
            </a:r>
            <a:r>
              <a:rPr lang="ru-RU" sz="4000" dirty="0">
                <a:hlinkClick r:id="rId3"/>
              </a:rPr>
              <a:t>Оксфордского словаря</a:t>
            </a:r>
            <a:r>
              <a:rPr lang="ru-RU" sz="4000" dirty="0"/>
              <a:t>, в английском языке наиболее часто используется </a:t>
            </a:r>
            <a:r>
              <a:rPr lang="ru-RU" sz="4000" dirty="0" smtClean="0"/>
              <a:t>буква…???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ENGLISH</a:t>
            </a:r>
            <a:endParaRPr lang="en-US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dirty="0" smtClean="0"/>
              <a:t>За долгие годы английский алфавит сократился! Сейчас в нем 26 букв, а когда-то было…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ENGLISH</a:t>
            </a:r>
            <a:endParaRPr lang="en-US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cap="all" dirty="0" smtClean="0">
                <a:latin typeface="Georgia" pitchFamily="18" charset="0"/>
              </a:rPr>
              <a:t>Русский язык</a:t>
            </a:r>
            <a:r>
              <a:rPr lang="en-US" sz="2800" b="1" cap="all" dirty="0" smtClean="0">
                <a:latin typeface="Georgia" pitchFamily="18" charset="0"/>
              </a:rPr>
              <a:t>/</a:t>
            </a:r>
            <a:r>
              <a:rPr lang="ru-RU" sz="2800" b="1" cap="all" dirty="0" smtClean="0">
                <a:latin typeface="Georgia" pitchFamily="18" charset="0"/>
              </a:rPr>
              <a:t>литература</a:t>
            </a:r>
            <a:endParaRPr lang="ru-RU" sz="2800" b="1" cap="all" dirty="0">
              <a:latin typeface="Georgia" pitchFamily="18" charset="0"/>
            </a:endParaRPr>
          </a:p>
          <a:p>
            <a:pPr algn="ctr"/>
            <a:endParaRPr lang="en-US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буква неофициально появилась в русском алфавите с приходом Интернета?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atin typeface="Georgia" pitchFamily="18" charset="0"/>
              </a:rPr>
              <a:t>Русский язык</a:t>
            </a:r>
            <a:r>
              <a:rPr lang="en-US" sz="2800" b="1" cap="all" dirty="0">
                <a:latin typeface="Georgia" pitchFamily="18" charset="0"/>
              </a:rPr>
              <a:t>/</a:t>
            </a:r>
            <a:r>
              <a:rPr lang="ru-RU" sz="2800" b="1" cap="all" dirty="0">
                <a:latin typeface="Georgia" pitchFamily="18" charset="0"/>
              </a:rPr>
              <a:t>литература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endParaRPr lang="en-US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40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Фразеологическая загадка</a:t>
            </a:r>
          </a:p>
          <a:p>
            <a:pPr algn="ctr">
              <a:spcBef>
                <a:spcPct val="2000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заваривают, затевая какое-нибудь неприятное, хлопотливое дело, а потом расхлебывают, распутывая это дело.</a:t>
            </a:r>
          </a:p>
          <a:p>
            <a:pPr algn="ctr">
              <a:spcBef>
                <a:spcPct val="2000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не сваришь с тем, с кем трудно сговориться.</a:t>
            </a:r>
          </a:p>
          <a:p>
            <a:pPr algn="ctr">
              <a:spcBef>
                <a:spcPct val="2000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просит рваная обувь.</a:t>
            </a:r>
          </a:p>
          <a:p>
            <a:pPr algn="ctr">
              <a:spcBef>
                <a:spcPct val="20000"/>
              </a:spcBef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518</Words>
  <Application>Microsoft Office PowerPoint</Application>
  <PresentationFormat>Экран (4:3)</PresentationFormat>
  <Paragraphs>137</Paragraphs>
  <Slides>27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38</cp:revision>
  <dcterms:created xsi:type="dcterms:W3CDTF">2014-01-06T16:00:12Z</dcterms:created>
  <dcterms:modified xsi:type="dcterms:W3CDTF">2019-04-19T05:45:02Z</dcterms:modified>
</cp:coreProperties>
</file>