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0" r:id="rId4"/>
    <p:sldId id="261" r:id="rId5"/>
    <p:sldId id="262" r:id="rId6"/>
    <p:sldId id="263" r:id="rId7"/>
    <p:sldId id="267" r:id="rId8"/>
    <p:sldId id="268" r:id="rId9"/>
    <p:sldId id="269" r:id="rId10"/>
    <p:sldId id="270" r:id="rId11"/>
    <p:sldId id="272" r:id="rId12"/>
    <p:sldId id="276" r:id="rId13"/>
    <p:sldId id="275" r:id="rId14"/>
    <p:sldId id="278" r:id="rId15"/>
    <p:sldId id="277" r:id="rId16"/>
    <p:sldId id="273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1" autoAdjust="0"/>
    <p:restoredTop sz="94660"/>
  </p:normalViewPr>
  <p:slideViewPr>
    <p:cSldViewPr>
      <p:cViewPr varScale="1">
        <p:scale>
          <a:sx n="84" d="100"/>
          <a:sy n="84" d="100"/>
        </p:scale>
        <p:origin x="1421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EA8245B-220F-4A9C-AFA3-4EC48149ECD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9BB07-6D28-4BDD-8982-E06F396BE7C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B0128-8C79-4F51-8A19-7A60636358F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7F06C1F-19AD-4E2E-B6F5-DDD258B5151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1DE7E-AC35-4CF1-B989-A40367D8D7A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C46D6-1443-4D48-90FF-C0FD41AD317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D3BFC-1BC8-41BC-A9B3-191329EFA7A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677AD-D02F-44CC-901E-563C9281B94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E59A9-813C-484D-A2AA-0C451EE6B94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FC681-C1A9-43C8-B35A-58DB0535AD4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C2917-82A0-4009-BF9B-FDA75718E8B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B8429-66A0-445A-AE8B-9F65954742C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808000">
              <a:alpha val="39999"/>
            </a:srgbClr>
          </a:solidFill>
          <a:ln w="15875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42000"/>
            </a:srgbClr>
          </a:solidFill>
          <a:ln w="1905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A29FEF2C-F102-4A96-B8FF-FB86ACCDFD08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s.ru/photo/panama_260720100127_4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mappery.com/maps/South-America-Globe-Map.mediumthumb.gi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31639" y="0"/>
            <a:ext cx="6339221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1640" y="0"/>
            <a:ext cx="640871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Моя дружная команда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Отправляемся мы в путь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 взять с собою надо…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Компас, карту не забудь!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неизвестным берегам держим курс мы господа.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Там река глубокая есть на материке,</a:t>
            </a:r>
            <a:br>
              <a:rPr 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Самая широкая, из известных рек.</a:t>
            </a:r>
            <a:br>
              <a:rPr 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Там – стеною на пути – </a:t>
            </a:r>
            <a:br>
              <a:rPr 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Джунгли непролазные:</a:t>
            </a:r>
            <a:br>
              <a:rPr 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 индейцу не пройти,</a:t>
            </a:r>
            <a:br>
              <a:rPr 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 туристу праздному.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Там на водопой спешат</a:t>
            </a:r>
            <a:br>
              <a:rPr 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Звери утром ранним,</a:t>
            </a:r>
            <a:br>
              <a:rPr 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в воде кишмя кишат</a:t>
            </a:r>
            <a:br>
              <a:rPr 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Страшные пираньи.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Там над Андами парит </a:t>
            </a:r>
            <a:br>
              <a:rPr 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Птица кондор,</a:t>
            </a:r>
            <a:br>
              <a:rPr 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джунглях ползает змея – </a:t>
            </a:r>
            <a:br>
              <a:rPr 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Анаконда.</a:t>
            </a:r>
            <a:endParaRPr lang="ru-RU" sz="2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8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8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16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88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z="7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Панамский</a:t>
            </a:r>
            <a:r>
              <a:rPr sz="7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sz="72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канал</a:t>
            </a:r>
            <a:endParaRPr sz="7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13315" name="Содержимое 3"/>
          <p:cNvSpPr>
            <a:spLocks noGrp="1"/>
          </p:cNvSpPr>
          <p:nvPr>
            <p:ph sz="half" idx="2"/>
          </p:nvPr>
        </p:nvSpPr>
        <p:spPr>
          <a:xfrm>
            <a:off x="2895600" y="1371600"/>
            <a:ext cx="5943600" cy="19812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b="1" dirty="0" smtClean="0"/>
              <a:t>Судоходный канал, соединяющий Панамский залив Тихого океана с Карибским морем и Атлантическим океаном. Расположен на Панамском перешейке на территории Панамы.</a:t>
            </a: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62400" y="3429000"/>
            <a:ext cx="4267200" cy="3106738"/>
          </a:xfr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4" name="Picture 4" descr="Картинка 13 из 1095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1371600"/>
            <a:ext cx="2286000" cy="38100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52400" y="5486400"/>
            <a:ext cx="3581400" cy="120015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Длина — 81,6 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км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smtClean="0"/>
              <a:t>из них 65,2</a:t>
            </a:r>
            <a:r>
              <a:rPr lang="ru-RU" b="1" dirty="0"/>
              <a:t> км по суше и 16,4 км по дну.</a:t>
            </a:r>
            <a:r>
              <a:rPr lang="ru-RU" dirty="0"/>
              <a:t> </a:t>
            </a:r>
            <a:r>
              <a:rPr lang="ru-RU" b="1" dirty="0"/>
              <a:t>Среднее время прохода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судна - 9 час.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358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358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Карибское море</a:t>
            </a:r>
            <a:endParaRPr lang="ru-RU" sz="8000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pic>
        <p:nvPicPr>
          <p:cNvPr id="5" name="Содержимое 4" descr="101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7544" y="1412776"/>
            <a:ext cx="8075544" cy="54452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Малые Антильские острова</a:t>
            </a:r>
            <a:endParaRPr lang="ru-RU" sz="5400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pic>
        <p:nvPicPr>
          <p:cNvPr id="5" name="Содержимое 4" descr="88-0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2483768" y="1412776"/>
            <a:ext cx="4104456" cy="544564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Залив Ла-Плата</a:t>
            </a:r>
            <a:endParaRPr lang="ru-RU" sz="7200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pic>
        <p:nvPicPr>
          <p:cNvPr id="5" name="Содержимое 4" descr="Rio_de_la_Plata_BA_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7543" y="1412775"/>
            <a:ext cx="8208913" cy="543650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Фолклендские острова</a:t>
            </a:r>
            <a:endParaRPr lang="ru-RU" sz="6600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pic>
        <p:nvPicPr>
          <p:cNvPr id="5" name="Содержимое 4" descr="Falkland_islands_250m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755576" y="1412776"/>
            <a:ext cx="7623314" cy="54452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Огненная Земля</a:t>
            </a:r>
            <a:endParaRPr lang="ru-RU" sz="6600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pic>
        <p:nvPicPr>
          <p:cNvPr id="5" name="Содержимое 3" descr="C:\Documents and Settings\Максим\Мои документы\Мои рисунки\огненная земля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59632" y="1428750"/>
            <a:ext cx="6357937" cy="5429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Максим\Мои документы\Мои рисунки\дрейка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536" y="1340768"/>
            <a:ext cx="8280920" cy="5517232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Mistral" pitchFamily="66" charset="0"/>
              </a:rPr>
              <a:t>Пролив Дрейка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  <a:latin typeface="Mistral" pitchFamily="66" charset="0"/>
              </a:rPr>
              <a:t>Магелланов пролив</a:t>
            </a:r>
            <a:endParaRPr lang="ru-RU" sz="6000" dirty="0">
              <a:solidFill>
                <a:schemeClr val="accent6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483768" y="1484785"/>
            <a:ext cx="6660232" cy="2232248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Отделяет Южную Америку от о-вов Огненной Земли. Длина пролива около 500 км, мореплавание на нем опасно вследствие страшных западных ветров, парусные суда обходят пролив и идут мимо мыса Горна; пароходы сокращают путь через пролив. Оба берега его находятся во владении Чили. Открыл этот пролив Ф. Магеллан.</a:t>
            </a:r>
            <a:br>
              <a:rPr lang="ru-RU" sz="2000" dirty="0" smtClean="0"/>
            </a:br>
            <a:endParaRPr lang="ru-RU" sz="2000" b="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484785"/>
            <a:ext cx="2483768" cy="3239698"/>
          </a:xfrm>
          <a:prstGeom prst="rect">
            <a:avLst/>
          </a:prstGeom>
        </p:spPr>
      </p:pic>
      <p:pic>
        <p:nvPicPr>
          <p:cNvPr id="6" name="Рисунок 5" descr="gallery_6172_1012_71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99792" y="3699030"/>
            <a:ext cx="5940152" cy="3158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Картинка 40 из 8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385392"/>
            <a:ext cx="5472608" cy="5472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1520" y="116632"/>
            <a:ext cx="8892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Южная Америка</a:t>
            </a:r>
            <a:endParaRPr lang="ru-RU" sz="6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378904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7 класс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348880"/>
          </a:xfrm>
        </p:spPr>
        <p:txBody>
          <a:bodyPr/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САМАЯ ДЛИННАЯ В МИРЕ ГОРНАЯ ЦЕПЬ: </a:t>
            </a:r>
            <a:br>
              <a:rPr lang="ru-RU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>
                <a:latin typeface="Times New Roman" pitchFamily="18" charset="0"/>
              </a:rPr>
              <a:t>    </a:t>
            </a:r>
            <a:r>
              <a:rPr lang="ru-RU" sz="3200" dirty="0">
                <a:latin typeface="Times New Roman" pitchFamily="18" charset="0"/>
              </a:rPr>
              <a:t>Анды на западе Южной Америки, </a:t>
            </a:r>
            <a:r>
              <a:rPr lang="ru-RU" sz="3200" dirty="0" smtClean="0">
                <a:latin typeface="Times New Roman" pitchFamily="18" charset="0"/>
              </a:rPr>
              <a:t>9000</a:t>
            </a:r>
            <a:r>
              <a:rPr lang="ru-RU" sz="3200" dirty="0">
                <a:latin typeface="Times New Roman" pitchFamily="18" charset="0"/>
              </a:rPr>
              <a:t> км </a:t>
            </a:r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</a:rPr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835150" y="1268413"/>
            <a:ext cx="6286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1_128678688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571480"/>
            <a:ext cx="10125332" cy="6858000"/>
          </a:xfrm>
          <a:prstGeom prst="rect">
            <a:avLst/>
          </a:prstGeom>
        </p:spPr>
      </p:pic>
      <p:pic>
        <p:nvPicPr>
          <p:cNvPr id="6" name="Рисунок 5" descr="Andes-mountains-Mendoza-Argentin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0476656" cy="7668852"/>
          </a:xfrm>
          <a:prstGeom prst="rect">
            <a:avLst/>
          </a:prstGeom>
        </p:spPr>
      </p:pic>
      <p:pic>
        <p:nvPicPr>
          <p:cNvPr id="7" name="Рисунок 6" descr="1301749938_post-54069-123877122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714404"/>
            <a:ext cx="10441160" cy="7830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234888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</a:rPr>
              <a:t>САМОЕ </a:t>
            </a:r>
            <a:r>
              <a:rPr lang="ru-RU" sz="3200" dirty="0">
                <a:solidFill>
                  <a:schemeClr val="accent2"/>
                </a:solidFill>
                <a:latin typeface="Times New Roman" pitchFamily="18" charset="0"/>
              </a:rPr>
              <a:t>БОЛЬШОЕ ВЫСОКОГОРНОЕ ОЗЕРО:</a:t>
            </a:r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br>
              <a:rPr lang="ru-RU" sz="32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dirty="0">
                <a:latin typeface="Times New Roman" pitchFamily="18" charset="0"/>
              </a:rPr>
              <a:t>Титикака, Перу -Боливия, 8 248 кв. км </a:t>
            </a:r>
            <a:br>
              <a:rPr lang="ru-RU" sz="3200" dirty="0">
                <a:latin typeface="Times New Roman" pitchFamily="18" charset="0"/>
              </a:rPr>
            </a:br>
            <a:r>
              <a:rPr lang="ru-RU" sz="3200" dirty="0">
                <a:latin typeface="Times New Roman" pitchFamily="18" charset="0"/>
              </a:rPr>
              <a:t>(3 200 кв. миль) </a:t>
            </a:r>
            <a:endParaRPr lang="ru-RU" sz="3200" dirty="0"/>
          </a:p>
        </p:txBody>
      </p:sp>
      <p:pic>
        <p:nvPicPr>
          <p:cNvPr id="4" name="Рисунок 3" descr="Temnaya%20voda%20na%20yugovostoke%20ozero%20Titicac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99792" y="4493678"/>
            <a:ext cx="3744416" cy="2364322"/>
          </a:xfrm>
          <a:prstGeom prst="rect">
            <a:avLst/>
          </a:prstGeom>
        </p:spPr>
      </p:pic>
      <p:pic>
        <p:nvPicPr>
          <p:cNvPr id="6" name="Рисунок 5" descr="Titikaka_obmelchala_do_kriticheskoi_otmetk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52120" y="2204864"/>
            <a:ext cx="3491880" cy="2316280"/>
          </a:xfrm>
          <a:prstGeom prst="rect">
            <a:avLst/>
          </a:prstGeom>
        </p:spPr>
      </p:pic>
      <p:pic>
        <p:nvPicPr>
          <p:cNvPr id="7" name="Рисунок 6" descr="titikaka_clip_image00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" y="2204864"/>
            <a:ext cx="3203848" cy="2404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716338"/>
          </a:xfrm>
        </p:spPr>
        <p:txBody>
          <a:bodyPr/>
          <a:lstStyle/>
          <a:p>
            <a:r>
              <a:rPr lang="ru-RU" sz="3200" dirty="0">
                <a:solidFill>
                  <a:schemeClr val="accent2"/>
                </a:solidFill>
                <a:latin typeface="Times New Roman" pitchFamily="18" charset="0"/>
              </a:rPr>
              <a:t>САМАЯ </a:t>
            </a:r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</a:rPr>
              <a:t>ПОЛНОВОДНАЯ </a:t>
            </a:r>
            <a:r>
              <a:rPr lang="ru-RU" sz="3200" dirty="0">
                <a:solidFill>
                  <a:schemeClr val="accent2"/>
                </a:solidFill>
                <a:latin typeface="Times New Roman" pitchFamily="18" charset="0"/>
              </a:rPr>
              <a:t>В МИРЕ РЕКА:</a:t>
            </a:r>
            <a:r>
              <a:rPr lang="ru-RU" sz="3200" b="1" dirty="0">
                <a:latin typeface="Times New Roman" pitchFamily="18" charset="0"/>
              </a:rPr>
              <a:t> </a:t>
            </a:r>
            <a:br>
              <a:rPr lang="ru-RU" sz="3200" b="1" dirty="0">
                <a:latin typeface="Times New Roman" pitchFamily="18" charset="0"/>
              </a:rPr>
            </a:br>
            <a:r>
              <a:rPr lang="ru-RU" sz="3200" dirty="0">
                <a:latin typeface="Times New Roman" pitchFamily="18" charset="0"/>
              </a:rPr>
              <a:t>Амазонка, Перу — Боливия,</a:t>
            </a:r>
            <a:br>
              <a:rPr lang="ru-RU" sz="3200" dirty="0">
                <a:latin typeface="Times New Roman" pitchFamily="18" charset="0"/>
              </a:rPr>
            </a:br>
            <a:r>
              <a:rPr lang="ru-RU" sz="3200" dirty="0">
                <a:latin typeface="Times New Roman" pitchFamily="18" charset="0"/>
              </a:rPr>
              <a:t> каждую секунду в Атлантический океан она выливает 200 000 куб. м </a:t>
            </a:r>
            <a:br>
              <a:rPr lang="ru-RU" sz="3200" dirty="0">
                <a:latin typeface="Times New Roman" pitchFamily="18" charset="0"/>
              </a:rPr>
            </a:br>
            <a:r>
              <a:rPr lang="ru-RU" sz="3200" dirty="0">
                <a:latin typeface="Times New Roman" pitchFamily="18" charset="0"/>
              </a:rPr>
              <a:t>(7 100 000 куб. футов) воды </a:t>
            </a:r>
            <a:br>
              <a:rPr lang="ru-RU" sz="3200" dirty="0">
                <a:latin typeface="Times New Roman" pitchFamily="18" charset="0"/>
              </a:rPr>
            </a:br>
            <a:endParaRPr lang="ru-RU" sz="3200" dirty="0">
              <a:latin typeface="Times New Roman" pitchFamily="18" charset="0"/>
            </a:endParaRPr>
          </a:p>
        </p:txBody>
      </p:sp>
      <p:pic>
        <p:nvPicPr>
          <p:cNvPr id="4" name="Рисунок 3" descr="untitled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03848" y="3789040"/>
            <a:ext cx="3508804" cy="3068960"/>
          </a:xfrm>
          <a:prstGeom prst="rect">
            <a:avLst/>
          </a:prstGeom>
        </p:spPr>
      </p:pic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32240" y="3789040"/>
            <a:ext cx="2411760" cy="3068960"/>
          </a:xfrm>
          <a:prstGeom prst="rect">
            <a:avLst/>
          </a:prstGeom>
        </p:spPr>
      </p:pic>
      <p:pic>
        <p:nvPicPr>
          <p:cNvPr id="6" name="Рисунок 5" descr="1288294941_foto-prikol_net_reka-amazonka-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717032"/>
            <a:ext cx="3203848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213100"/>
          </a:xfrm>
        </p:spPr>
        <p:txBody>
          <a:bodyPr/>
          <a:lstStyle/>
          <a:p>
            <a:r>
              <a:rPr lang="ru-RU" sz="3200" dirty="0">
                <a:solidFill>
                  <a:schemeClr val="accent2"/>
                </a:solidFill>
                <a:latin typeface="Times New Roman" pitchFamily="18" charset="0"/>
              </a:rPr>
              <a:t>САМЫЙ ВЫСОКИЙ В МИРЕ ВОДОПАД:</a:t>
            </a:r>
            <a:r>
              <a:rPr lang="ru-RU" sz="3200" b="1" dirty="0">
                <a:latin typeface="Times New Roman" pitchFamily="18" charset="0"/>
              </a:rPr>
              <a:t> </a:t>
            </a:r>
            <a:br>
              <a:rPr lang="ru-RU" sz="3200" b="1" dirty="0">
                <a:latin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</a:rPr>
              <a:t>Анхель </a:t>
            </a:r>
            <a:r>
              <a:rPr lang="ru-RU" sz="3200" dirty="0">
                <a:latin typeface="Times New Roman" pitchFamily="18" charset="0"/>
              </a:rPr>
              <a:t>(водопад Ангелов), Венесуэла, 979 м (3 212 футов) </a:t>
            </a:r>
            <a:br>
              <a:rPr lang="ru-RU" sz="3200" dirty="0">
                <a:latin typeface="Times New Roman" pitchFamily="18" charset="0"/>
              </a:rPr>
            </a:br>
            <a:endParaRPr lang="ru-RU" sz="3200" dirty="0">
              <a:latin typeface="Times New Roman" pitchFamily="18" charset="0"/>
            </a:endParaRPr>
          </a:p>
        </p:txBody>
      </p:sp>
      <p:pic>
        <p:nvPicPr>
          <p:cNvPr id="4" name="Рисунок 3" descr="0_107b67_dcc9a2f2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44352" y="3140968"/>
            <a:ext cx="2979776" cy="3754518"/>
          </a:xfrm>
          <a:prstGeom prst="rect">
            <a:avLst/>
          </a:prstGeom>
        </p:spPr>
      </p:pic>
      <p:pic>
        <p:nvPicPr>
          <p:cNvPr id="5" name="Рисунок 4" descr="amazing-waterfalls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23" y="3212976"/>
            <a:ext cx="2839285" cy="3645024"/>
          </a:xfrm>
          <a:prstGeom prst="rect">
            <a:avLst/>
          </a:prstGeom>
        </p:spPr>
      </p:pic>
      <p:pic>
        <p:nvPicPr>
          <p:cNvPr id="6" name="Рисунок 5" descr="6_1149_Angel%20Falls,%20Venezuel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15608" y="3212976"/>
            <a:ext cx="3528392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>
                <a:solidFill>
                  <a:schemeClr val="accent2"/>
                </a:solidFill>
                <a:latin typeface="Mistral" pitchFamily="66" charset="0"/>
              </a:rPr>
              <a:t>Крайние точки Южной Америки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133600"/>
            <a:ext cx="5040313" cy="27352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3200" dirty="0">
                <a:latin typeface="Times New Roman" pitchFamily="18" charset="0"/>
              </a:rPr>
              <a:t>к.с.т. мыс Гальинас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dirty="0">
                <a:latin typeface="Times New Roman" pitchFamily="18" charset="0"/>
              </a:rPr>
              <a:t>к.ю.т. мыс Фроуэрд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dirty="0">
                <a:latin typeface="Times New Roman" pitchFamily="18" charset="0"/>
              </a:rPr>
              <a:t>к.з.т. мыс Париньяс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dirty="0">
                <a:latin typeface="Times New Roman" pitchFamily="18" charset="0"/>
              </a:rPr>
              <a:t>к.в.т. мыс Кабу-Бранку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36096" y="2348880"/>
            <a:ext cx="3389834" cy="2232074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</a:rPr>
              <a:t>12</a:t>
            </a:r>
            <a:r>
              <a:rPr lang="ru-RU" sz="3200" baseline="30000" dirty="0">
                <a:latin typeface="Times New Roman" pitchFamily="18" charset="0"/>
              </a:rPr>
              <a:t>0</a:t>
            </a:r>
            <a:r>
              <a:rPr lang="ru-RU" sz="3200" dirty="0">
                <a:latin typeface="Times New Roman" pitchFamily="18" charset="0"/>
              </a:rPr>
              <a:t> с.ш., 72</a:t>
            </a:r>
            <a:r>
              <a:rPr lang="ru-RU" sz="3200" baseline="30000" dirty="0">
                <a:latin typeface="Times New Roman" pitchFamily="18" charset="0"/>
              </a:rPr>
              <a:t>0</a:t>
            </a:r>
            <a:r>
              <a:rPr lang="ru-RU" sz="3200" dirty="0">
                <a:latin typeface="Times New Roman" pitchFamily="18" charset="0"/>
              </a:rPr>
              <a:t> з.д.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3200" dirty="0">
                <a:latin typeface="Times New Roman" pitchFamily="18" charset="0"/>
              </a:rPr>
              <a:t> 54</a:t>
            </a:r>
            <a:r>
              <a:rPr lang="ru-RU" sz="3200" baseline="30000" dirty="0">
                <a:latin typeface="Times New Roman" pitchFamily="18" charset="0"/>
              </a:rPr>
              <a:t>0</a:t>
            </a:r>
            <a:r>
              <a:rPr lang="ru-RU" sz="3200" dirty="0">
                <a:latin typeface="Times New Roman" pitchFamily="18" charset="0"/>
              </a:rPr>
              <a:t> ю.ш., 72</a:t>
            </a:r>
            <a:r>
              <a:rPr lang="ru-RU" sz="3200" baseline="30000" dirty="0">
                <a:latin typeface="Times New Roman" pitchFamily="18" charset="0"/>
              </a:rPr>
              <a:t>0</a:t>
            </a:r>
            <a:r>
              <a:rPr lang="ru-RU" sz="3200" dirty="0">
                <a:latin typeface="Times New Roman" pitchFamily="18" charset="0"/>
              </a:rPr>
              <a:t> з.д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3200" dirty="0">
                <a:latin typeface="Times New Roman" pitchFamily="18" charset="0"/>
              </a:rPr>
              <a:t> 4</a:t>
            </a:r>
            <a:r>
              <a:rPr lang="ru-RU" sz="3200" baseline="30000" dirty="0">
                <a:latin typeface="Times New Roman" pitchFamily="18" charset="0"/>
              </a:rPr>
              <a:t>0</a:t>
            </a:r>
            <a:r>
              <a:rPr lang="ru-RU" sz="3200" dirty="0">
                <a:latin typeface="Times New Roman" pitchFamily="18" charset="0"/>
              </a:rPr>
              <a:t> ю.ш., 81</a:t>
            </a:r>
            <a:r>
              <a:rPr lang="ru-RU" sz="3200" baseline="30000" dirty="0">
                <a:latin typeface="Times New Roman" pitchFamily="18" charset="0"/>
              </a:rPr>
              <a:t>0</a:t>
            </a:r>
            <a:r>
              <a:rPr lang="ru-RU" sz="3200" dirty="0">
                <a:latin typeface="Times New Roman" pitchFamily="18" charset="0"/>
              </a:rPr>
              <a:t> з.д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ru-RU" sz="3200" dirty="0">
                <a:latin typeface="Times New Roman" pitchFamily="18" charset="0"/>
              </a:rPr>
              <a:t> 7</a:t>
            </a:r>
            <a:r>
              <a:rPr lang="ru-RU" sz="3200" baseline="30000" dirty="0">
                <a:latin typeface="Times New Roman" pitchFamily="18" charset="0"/>
              </a:rPr>
              <a:t>0</a:t>
            </a:r>
            <a:r>
              <a:rPr lang="ru-RU" sz="3200" dirty="0">
                <a:latin typeface="Times New Roman" pitchFamily="18" charset="0"/>
              </a:rPr>
              <a:t> ю.ш., 35</a:t>
            </a:r>
            <a:r>
              <a:rPr lang="ru-RU" sz="3200" baseline="30000" dirty="0">
                <a:latin typeface="Times New Roman" pitchFamily="18" charset="0"/>
              </a:rPr>
              <a:t>0</a:t>
            </a:r>
            <a:r>
              <a:rPr lang="ru-RU" sz="3200" dirty="0">
                <a:latin typeface="Times New Roman" pitchFamily="18" charset="0"/>
              </a:rPr>
              <a:t> з.д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ru-RU" sz="3200" dirty="0">
              <a:latin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ru-RU" sz="2400" dirty="0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4572000" y="1700213"/>
            <a:ext cx="4319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2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2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2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2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accent2"/>
                </a:solidFill>
                <a:latin typeface="Mistral" pitchFamily="66" charset="0"/>
              </a:rPr>
              <a:t>Размеры материка</a:t>
            </a:r>
            <a:endParaRPr lang="ru-RU" sz="5400" dirty="0">
              <a:solidFill>
                <a:schemeClr val="accent2"/>
              </a:solidFill>
              <a:latin typeface="Mistral" pitchFamily="66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75736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Задание: Определите на сколько градусов и километров протянулась Южная Америка с севера на </a:t>
            </a:r>
            <a:r>
              <a:rPr lang="ru-RU" dirty="0" smtClean="0"/>
              <a:t>юг.</a:t>
            </a:r>
            <a:endParaRPr lang="ru-RU" dirty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50825" y="3644900"/>
            <a:ext cx="84978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3200" dirty="0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395288" y="3717925"/>
            <a:ext cx="8208962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95288" y="4149725"/>
            <a:ext cx="822960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3200" dirty="0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68313" y="4292600"/>
            <a:ext cx="822960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3200" dirty="0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4221163"/>
            <a:ext cx="91440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dirty="0"/>
              <a:t>1)</a:t>
            </a:r>
            <a:r>
              <a:rPr lang="ru-RU" sz="3200" dirty="0">
                <a:latin typeface="Times New Roman" pitchFamily="18" charset="0"/>
              </a:rPr>
              <a:t>12</a:t>
            </a:r>
            <a:r>
              <a:rPr lang="ru-RU" sz="3200" baseline="30000" dirty="0">
                <a:latin typeface="Times New Roman" pitchFamily="18" charset="0"/>
              </a:rPr>
              <a:t>0</a:t>
            </a:r>
            <a:r>
              <a:rPr lang="ru-RU" sz="3200" dirty="0">
                <a:latin typeface="Times New Roman" pitchFamily="18" charset="0"/>
              </a:rPr>
              <a:t> с.ш. + 54</a:t>
            </a:r>
            <a:r>
              <a:rPr lang="ru-RU" sz="3200" baseline="30000" dirty="0">
                <a:latin typeface="Times New Roman" pitchFamily="18" charset="0"/>
              </a:rPr>
              <a:t>0</a:t>
            </a:r>
            <a:r>
              <a:rPr lang="ru-RU" sz="3200" dirty="0">
                <a:latin typeface="Times New Roman" pitchFamily="18" charset="0"/>
              </a:rPr>
              <a:t> ю.ш.= 66 </a:t>
            </a:r>
            <a:r>
              <a:rPr lang="ru-RU" sz="3200" baseline="30000" dirty="0">
                <a:latin typeface="Times New Roman" pitchFamily="18" charset="0"/>
              </a:rPr>
              <a:t>0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dirty="0">
                <a:latin typeface="Times New Roman" pitchFamily="18" charset="0"/>
              </a:rPr>
              <a:t>2) 66 </a:t>
            </a:r>
            <a:r>
              <a:rPr lang="ru-RU" sz="3200" baseline="30000" dirty="0">
                <a:latin typeface="Times New Roman" pitchFamily="18" charset="0"/>
              </a:rPr>
              <a:t>0</a:t>
            </a:r>
            <a:r>
              <a:rPr lang="ru-RU" sz="3200" dirty="0">
                <a:latin typeface="Times New Roman" pitchFamily="18" charset="0"/>
              </a:rPr>
              <a:t> * 111 км = 7326 </a:t>
            </a:r>
            <a:r>
              <a:rPr lang="ru-RU" sz="3200" dirty="0" smtClean="0">
                <a:latin typeface="Times New Roman" pitchFamily="18" charset="0"/>
              </a:rPr>
              <a:t>км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dirty="0" smtClean="0">
                <a:latin typeface="Times New Roman" pitchFamily="18" charset="0"/>
              </a:rPr>
              <a:t>Таким </a:t>
            </a:r>
            <a:r>
              <a:rPr lang="ru-RU" sz="3200" dirty="0">
                <a:latin typeface="Times New Roman" pitchFamily="18" charset="0"/>
              </a:rPr>
              <a:t>образом , Ю.Америка протянулась с севера на юг на 7326 </a:t>
            </a:r>
            <a:r>
              <a:rPr lang="ru-RU" sz="3200" dirty="0" smtClean="0">
                <a:latin typeface="Times New Roman" pitchFamily="18" charset="0"/>
              </a:rPr>
              <a:t>км; с запада на восток 4900 км.</a:t>
            </a:r>
          </a:p>
          <a:p>
            <a:pPr marL="342900" indent="-342900">
              <a:spcBef>
                <a:spcPts val="0"/>
              </a:spcBef>
            </a:pPr>
            <a:r>
              <a:rPr lang="ru-RU" sz="3200" dirty="0" smtClean="0">
                <a:latin typeface="Times New Roman" pitchFamily="18" charset="0"/>
              </a:rPr>
              <a:t>Площадь (с островами) =</a:t>
            </a:r>
            <a:r>
              <a:rPr lang="ru-RU" sz="3200" dirty="0" smtClean="0"/>
              <a:t>17,8 млн. км² </a:t>
            </a:r>
            <a:endParaRPr lang="ru-RU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3200" baseline="30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6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960" y="0"/>
            <a:ext cx="4932039" cy="1196752"/>
          </a:xfrm>
        </p:spPr>
        <p:txBody>
          <a:bodyPr/>
          <a:lstStyle/>
          <a:p>
            <a:r>
              <a:rPr lang="ru-RU" sz="5400" dirty="0">
                <a:solidFill>
                  <a:schemeClr val="accent2"/>
                </a:solidFill>
                <a:latin typeface="Mistral" pitchFamily="66" charset="0"/>
              </a:rPr>
              <a:t>Береговая линия</a:t>
            </a:r>
          </a:p>
        </p:txBody>
      </p:sp>
      <p:pic>
        <p:nvPicPr>
          <p:cNvPr id="20483" name="Рисунок 1" descr="10_0.tmp"/>
          <p:cNvPicPr>
            <a:picLocks noGrp="1" noChangeAspect="1"/>
          </p:cNvPicPr>
          <p:nvPr>
            <p:ph type="body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451873"/>
            <a:ext cx="4572000" cy="7309873"/>
          </a:xfrm>
          <a:noFill/>
          <a:ln/>
        </p:spPr>
      </p:pic>
      <p:sp>
        <p:nvSpPr>
          <p:cNvPr id="2048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1268760"/>
            <a:ext cx="4572000" cy="558924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ru-RU" dirty="0">
                <a:latin typeface="Times New Roman" pitchFamily="18" charset="0"/>
              </a:rPr>
              <a:t>Панамский канал</a:t>
            </a:r>
          </a:p>
          <a:p>
            <a:pPr marL="533400" indent="-533400">
              <a:buFontTx/>
              <a:buAutoNum type="arabicPeriod"/>
            </a:pPr>
            <a:r>
              <a:rPr lang="ru-RU" dirty="0">
                <a:latin typeface="Times New Roman" pitchFamily="18" charset="0"/>
              </a:rPr>
              <a:t>Карибское море</a:t>
            </a:r>
          </a:p>
          <a:p>
            <a:pPr marL="533400" indent="-533400">
              <a:buFontTx/>
              <a:buAutoNum type="arabicPeriod"/>
            </a:pPr>
            <a:r>
              <a:rPr lang="ru-RU" dirty="0">
                <a:latin typeface="Times New Roman" pitchFamily="18" charset="0"/>
              </a:rPr>
              <a:t>Малые Антильские острова</a:t>
            </a:r>
          </a:p>
          <a:p>
            <a:pPr marL="533400" indent="-533400">
              <a:buFontTx/>
              <a:buAutoNum type="arabicPeriod"/>
            </a:pPr>
            <a:r>
              <a:rPr lang="ru-RU" dirty="0">
                <a:latin typeface="Times New Roman" pitchFamily="18" charset="0"/>
              </a:rPr>
              <a:t>Залив Ла - Плата</a:t>
            </a:r>
          </a:p>
          <a:p>
            <a:pPr marL="533400" indent="-533400">
              <a:buFontTx/>
              <a:buAutoNum type="arabicPeriod"/>
            </a:pPr>
            <a:r>
              <a:rPr lang="ru-RU" dirty="0">
                <a:latin typeface="Times New Roman" pitchFamily="18" charset="0"/>
              </a:rPr>
              <a:t>Фолклендские острова</a:t>
            </a:r>
          </a:p>
          <a:p>
            <a:pPr marL="533400" indent="-533400">
              <a:buFontTx/>
              <a:buAutoNum type="arabicPeriod"/>
            </a:pPr>
            <a:r>
              <a:rPr lang="ru-RU" dirty="0">
                <a:latin typeface="Times New Roman" pitchFamily="18" charset="0"/>
              </a:rPr>
              <a:t>О-в Огненная Земля</a:t>
            </a:r>
          </a:p>
          <a:p>
            <a:pPr marL="533400" indent="-533400">
              <a:buFontTx/>
              <a:buAutoNum type="arabicPeriod"/>
            </a:pPr>
            <a:r>
              <a:rPr lang="ru-RU" dirty="0">
                <a:latin typeface="Times New Roman" pitchFamily="18" charset="0"/>
              </a:rPr>
              <a:t>Пролив Дрейка</a:t>
            </a:r>
          </a:p>
          <a:p>
            <a:pPr marL="533400" indent="-533400">
              <a:buFontTx/>
              <a:buAutoNum type="arabicPeriod"/>
            </a:pPr>
            <a:r>
              <a:rPr lang="ru-RU" dirty="0">
                <a:latin typeface="Times New Roman" pitchFamily="18" charset="0"/>
              </a:rPr>
              <a:t>Магелланов пролив</a:t>
            </a:r>
          </a:p>
          <a:p>
            <a:pPr marL="533400" indent="-533400">
              <a:buFontTx/>
              <a:buAutoNum type="arabicPeriod"/>
            </a:pPr>
            <a:endParaRPr lang="ru-RU" dirty="0">
              <a:latin typeface="Times New Roman" pitchFamily="18" charset="0"/>
            </a:endParaRPr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683568" y="908720"/>
            <a:ext cx="144016" cy="216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1043608" y="260648"/>
            <a:ext cx="216198" cy="2756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979712" y="620688"/>
            <a:ext cx="216694" cy="34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20488" name="WordArt 8"/>
          <p:cNvSpPr>
            <a:spLocks noChangeArrowheads="1" noChangeShapeType="1" noTextEdit="1"/>
          </p:cNvSpPr>
          <p:nvPr/>
        </p:nvSpPr>
        <p:spPr bwMode="auto">
          <a:xfrm>
            <a:off x="3059832" y="4797152"/>
            <a:ext cx="216297" cy="2753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20489" name="WordArt 9"/>
          <p:cNvSpPr>
            <a:spLocks noChangeArrowheads="1" noChangeShapeType="1" noTextEdit="1"/>
          </p:cNvSpPr>
          <p:nvPr/>
        </p:nvSpPr>
        <p:spPr bwMode="auto">
          <a:xfrm>
            <a:off x="3419872" y="5949280"/>
            <a:ext cx="215379" cy="2753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20490" name="WordArt 10"/>
          <p:cNvSpPr>
            <a:spLocks noChangeArrowheads="1" noChangeShapeType="1" noTextEdit="1"/>
          </p:cNvSpPr>
          <p:nvPr/>
        </p:nvSpPr>
        <p:spPr bwMode="auto">
          <a:xfrm>
            <a:off x="3131840" y="6453336"/>
            <a:ext cx="144462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20491" name="WordArt 11"/>
          <p:cNvSpPr>
            <a:spLocks noChangeArrowheads="1" noChangeShapeType="1" noTextEdit="1"/>
          </p:cNvSpPr>
          <p:nvPr/>
        </p:nvSpPr>
        <p:spPr bwMode="auto">
          <a:xfrm>
            <a:off x="3563938" y="6669360"/>
            <a:ext cx="215974" cy="1886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20492" name="WordArt 12"/>
          <p:cNvSpPr>
            <a:spLocks noChangeArrowheads="1" noChangeShapeType="1" noTextEdit="1"/>
          </p:cNvSpPr>
          <p:nvPr/>
        </p:nvSpPr>
        <p:spPr bwMode="auto">
          <a:xfrm>
            <a:off x="2915816" y="6237312"/>
            <a:ext cx="144463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 tmFilter="0,0; .5, 1; 1, 1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 tmFilter="0,0; .5, 1; 1, 1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5" grpId="0" animBg="1"/>
      <p:bldP spid="20486" grpId="0" animBg="1"/>
      <p:bldP spid="20487" grpId="0" animBg="1"/>
      <p:bldP spid="20488" grpId="0" animBg="1"/>
      <p:bldP spid="20489" grpId="0" animBg="1"/>
      <p:bldP spid="20490" grpId="0" animBg="1"/>
      <p:bldP spid="20491" grpId="0" animBg="1"/>
      <p:bldP spid="20492" grpId="0" animBg="1"/>
    </p:bldLst>
  </p:timing>
</p:sld>
</file>

<file path=ppt/theme/theme1.xml><?xml version="1.0" encoding="utf-8"?>
<a:theme xmlns:a="http://schemas.openxmlformats.org/drawingml/2006/main" name="Green_way">
  <a:themeElements>
    <a:clrScheme name="Green_wa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_way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een_wa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wa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wa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wa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wa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_wa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wa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wa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wa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wa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wa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_wa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Green_way</Template>
  <TotalTime>649</TotalTime>
  <Words>286</Words>
  <Application>Microsoft Office PowerPoint</Application>
  <PresentationFormat>Экран (4:3)</PresentationFormat>
  <Paragraphs>57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Garamond</vt:lpstr>
      <vt:lpstr>Mistral</vt:lpstr>
      <vt:lpstr>Times New Roman</vt:lpstr>
      <vt:lpstr>Green_way</vt:lpstr>
      <vt:lpstr>Презентация PowerPoint</vt:lpstr>
      <vt:lpstr>Презентация PowerPoint</vt:lpstr>
      <vt:lpstr>   САМАЯ ДЛИННАЯ В МИРЕ ГОРНАЯ ЦЕПЬ:      Анды на западе Южной Америки, 9000 км    </vt:lpstr>
      <vt:lpstr>САМОЕ БОЛЬШОЕ ВЫСОКОГОРНОЕ ОЗЕРО:  Титикака, Перу -Боливия, 8 248 кв. км  (3 200 кв. миль) </vt:lpstr>
      <vt:lpstr>САМАЯ ПОЛНОВОДНАЯ В МИРЕ РЕКА:  Амазонка, Перу — Боливия,  каждую секунду в Атлантический океан она выливает 200 000 куб. м  (7 100 000 куб. футов) воды  </vt:lpstr>
      <vt:lpstr>САМЫЙ ВЫСОКИЙ В МИРЕ ВОДОПАД:  Анхель (водопад Ангелов), Венесуэла, 979 м (3 212 футов)  </vt:lpstr>
      <vt:lpstr>Крайние точки Южной Америки</vt:lpstr>
      <vt:lpstr>Размеры материка</vt:lpstr>
      <vt:lpstr>Береговая линия</vt:lpstr>
      <vt:lpstr>Панамский канал</vt:lpstr>
      <vt:lpstr>Карибское море</vt:lpstr>
      <vt:lpstr>Малые Антильские острова</vt:lpstr>
      <vt:lpstr>Залив Ла-Плата</vt:lpstr>
      <vt:lpstr>Фолклендские острова</vt:lpstr>
      <vt:lpstr>Огненная Земля</vt:lpstr>
      <vt:lpstr>Пролив Дрейка</vt:lpstr>
      <vt:lpstr>Магелланов пролив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Брайт</dc:creator>
  <cp:lastModifiedBy>Acer</cp:lastModifiedBy>
  <cp:revision>71</cp:revision>
  <dcterms:created xsi:type="dcterms:W3CDTF">2011-10-31T16:35:40Z</dcterms:created>
  <dcterms:modified xsi:type="dcterms:W3CDTF">2021-02-10T11:24:03Z</dcterms:modified>
</cp:coreProperties>
</file>